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8" r:id="rId2"/>
    <p:sldId id="257" r:id="rId3"/>
    <p:sldId id="258" r:id="rId4"/>
    <p:sldId id="261" r:id="rId5"/>
    <p:sldId id="263" r:id="rId6"/>
    <p:sldId id="264" r:id="rId7"/>
    <p:sldId id="265" r:id="rId8"/>
    <p:sldId id="267" r:id="rId9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10"/>
  </p:normalViewPr>
  <p:slideViewPr>
    <p:cSldViewPr snapToGrid="0" snapToObjects="1">
      <p:cViewPr>
        <p:scale>
          <a:sx n="50" d="100"/>
          <a:sy n="50" d="100"/>
        </p:scale>
        <p:origin x="29" y="9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9968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1680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60242" y="681186"/>
            <a:ext cx="3071366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33416" y="3902422"/>
            <a:ext cx="3725019" cy="167431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1" y="2020906"/>
            <a:ext cx="1219199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XÂY DỰNG CÁC MỎ THÔNG MINH TRONG TẬP ĐOÀN</a:t>
            </a:r>
          </a:p>
          <a:p>
            <a:pPr marL="0" marR="0" lvl="0" indent="0" algn="ctr" rtl="0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VÀ CƠ HỘI CHO VIỆN CƠ KHÍ NĂNG LƯỢNG VÀ MỎ - VINACOMIN</a:t>
            </a:r>
          </a:p>
          <a:p>
            <a:pPr marL="0" marR="0" lvl="0" indent="0" algn="ctr" rtl="0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900"/>
          </a:p>
        </p:txBody>
      </p:sp>
      <p:sp>
        <p:nvSpPr>
          <p:cNvPr id="89" name="Google Shape;89;p13"/>
          <p:cNvSpPr txBox="1"/>
          <p:nvPr/>
        </p:nvSpPr>
        <p:spPr>
          <a:xfrm>
            <a:off x="4748212" y="5957738"/>
            <a:ext cx="2695575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rgbClr val="64748B"/>
                </a:solidFill>
                <a:latin typeface="DM Sans"/>
                <a:ea typeface="DM Sans"/>
                <a:cs typeface="DM Sans"/>
                <a:sym typeface="DM Sans"/>
              </a:rPr>
              <a:t>Hà Nội, ngày 09 tháng 6 năm 2026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4233416" y="4197697"/>
            <a:ext cx="3725019" cy="63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Trình bày: </a:t>
            </a:r>
            <a:r>
              <a:rPr lang="en-US" sz="1350" b="1" i="0" u="none" strike="noStrike" cap="none">
                <a:solidFill>
                  <a:srgbClr val="1E3A8A"/>
                </a:solidFill>
                <a:latin typeface="DM Sans"/>
                <a:ea typeface="DM Sans"/>
                <a:cs typeface="DM Sans"/>
                <a:sym typeface="DM Sans"/>
              </a:rPr>
              <a:t>ThS. Phạm Văn Hiếu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4233416" y="4932908"/>
            <a:ext cx="3725019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Trung tâm Tự động hóa và Công nghệ thông tin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4233416" y="5254823"/>
            <a:ext cx="3725019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Viện Cơ khí Năng lượng và Mỏ - Vinacomin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6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6F8FA"/>
          </a:solidFill>
          <a:ln w="12700">
            <a:solidFill>
              <a:srgbClr val="F6F8F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005BAA"/>
          </a:solidFill>
          <a:ln w="12700">
            <a:solidFill>
              <a:srgbClr val="005BA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502920" y="292608"/>
            <a:ext cx="110642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0B2E4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Bối cảnh: chuyển đổi số là xu hướng tất yếu</a:t>
            </a:r>
            <a:endParaRPr lang="en-US" sz="3000" dirty="0"/>
          </a:p>
        </p:txBody>
      </p:sp>
      <p:sp>
        <p:nvSpPr>
          <p:cNvPr id="5" name="Text 3"/>
          <p:cNvSpPr/>
          <p:nvPr/>
        </p:nvSpPr>
        <p:spPr>
          <a:xfrm>
            <a:off x="530352" y="868680"/>
            <a:ext cx="10972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5B6770"/>
                </a:solidFill>
              </a:rPr>
              <a:t>Tự động hóa và dữ liệu số đang trở thành nền tảng vận hành của các tập đoàn công nghiệp lớn.</a:t>
            </a:r>
            <a:endParaRPr lang="en-US" sz="1350" dirty="0"/>
          </a:p>
        </p:txBody>
      </p:sp>
      <p:pic>
        <p:nvPicPr>
          <p:cNvPr id="6" name="Image 0" descr="/mnt/data/wide_panoramic_industrial_engineering_scene_in_a_r.png"/>
          <p:cNvPicPr>
            <a:picLocks noChangeAspect="1"/>
          </p:cNvPicPr>
          <p:nvPr/>
        </p:nvPicPr>
        <p:blipFill>
          <a:blip r:embed="rId3"/>
          <a:srcRect l="15576" r="15576"/>
          <a:stretch/>
        </p:blipFill>
        <p:spPr>
          <a:xfrm>
            <a:off x="457200" y="1325880"/>
            <a:ext cx="5760720" cy="470916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6537960" y="1417320"/>
            <a:ext cx="4983480" cy="1005840"/>
          </a:xfrm>
          <a:prstGeom prst="roundRect">
            <a:avLst>
              <a:gd name="adj" fmla="val 7273"/>
            </a:avLst>
          </a:prstGeom>
          <a:solidFill>
            <a:srgbClr val="FFFFFF"/>
          </a:solidFill>
          <a:ln w="15240">
            <a:solidFill>
              <a:srgbClr val="005BA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6812280" y="1627632"/>
            <a:ext cx="44805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2E4A"/>
                </a:solidFill>
              </a:rPr>
              <a:t>EVN: trạm biến áp không người trực, điều khiển từ xa, lưới điện thông minh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6537960" y="2697480"/>
            <a:ext cx="4983480" cy="1005840"/>
          </a:xfrm>
          <a:prstGeom prst="roundRect">
            <a:avLst>
              <a:gd name="adj" fmla="val 7273"/>
            </a:avLst>
          </a:prstGeom>
          <a:solidFill>
            <a:srgbClr val="FFFFFF"/>
          </a:solidFill>
          <a:ln w="15240">
            <a:solidFill>
              <a:srgbClr val="129C7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6812280" y="2907792"/>
            <a:ext cx="44805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2E4A"/>
                </a:solidFill>
              </a:rPr>
              <a:t>Dầu khí: đơn vị chuyên môn sâu về bảo trì, kiểm định, vật tư, công nghệ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6537960" y="3977640"/>
            <a:ext cx="4983480" cy="1005840"/>
          </a:xfrm>
          <a:prstGeom prst="roundRect">
            <a:avLst>
              <a:gd name="adj" fmla="val 7273"/>
            </a:avLst>
          </a:prstGeom>
          <a:solidFill>
            <a:srgbClr val="FFFFFF"/>
          </a:solidFill>
          <a:ln w="15240">
            <a:solidFill>
              <a:srgbClr val="F5822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6812280" y="4187952"/>
            <a:ext cx="44805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2E4A"/>
                </a:solidFill>
              </a:rPr>
              <a:t>TKV: cần lực lượng kỹ thuật chủ động để triển khai và duy trì hệ thống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6537960" y="5440680"/>
            <a:ext cx="13716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05BAA"/>
                </a:solidFill>
              </a:rPr>
              <a:t>Thông điệp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6537960" y="5705856"/>
            <a:ext cx="48463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dirty="0">
                <a:solidFill>
                  <a:srgbClr val="1F2933"/>
                </a:solidFill>
              </a:rPr>
              <a:t>Mỏ thông minh không chỉ là phần mềm; đó là năng lực vận hành, thiết bị, hạ tầng và con người.</a:t>
            </a:r>
            <a:endParaRPr lang="en-US" sz="1550" dirty="0"/>
          </a:p>
        </p:txBody>
      </p:sp>
      <p:sp>
        <p:nvSpPr>
          <p:cNvPr id="15" name="Text 12"/>
          <p:cNvSpPr/>
          <p:nvPr/>
        </p:nvSpPr>
        <p:spPr>
          <a:xfrm>
            <a:off x="502920" y="6565392"/>
            <a:ext cx="3108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7A838A"/>
                </a:solidFill>
              </a:rPr>
              <a:t>IEMM - Mỏ thông minh</a:t>
            </a:r>
            <a:endParaRPr lang="en-US" sz="750" dirty="0"/>
          </a:p>
        </p:txBody>
      </p:sp>
      <p:sp>
        <p:nvSpPr>
          <p:cNvPr id="16" name="Text 13"/>
          <p:cNvSpPr/>
          <p:nvPr/>
        </p:nvSpPr>
        <p:spPr>
          <a:xfrm>
            <a:off x="11475720" y="656539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7A838A"/>
                </a:solidFill>
              </a:rPr>
              <a:t>2</a:t>
            </a:r>
            <a:endParaRPr lang="en-US" sz="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6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6F8FA"/>
          </a:solidFill>
          <a:ln w="12700">
            <a:solidFill>
              <a:srgbClr val="F6F8F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005BAA"/>
          </a:solidFill>
          <a:ln w="12700">
            <a:solidFill>
              <a:srgbClr val="005BA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502920" y="292608"/>
            <a:ext cx="110642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0B2E4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Định hướng TKV: tự động hóa, tin học hóa, chuyển đổi số</a:t>
            </a:r>
            <a:endParaRPr lang="en-US" sz="3000" dirty="0"/>
          </a:p>
        </p:txBody>
      </p:sp>
      <p:sp>
        <p:nvSpPr>
          <p:cNvPr id="5" name="Text 3"/>
          <p:cNvSpPr/>
          <p:nvPr/>
        </p:nvSpPr>
        <p:spPr>
          <a:xfrm>
            <a:off x="530352" y="868680"/>
            <a:ext cx="10972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5B6770"/>
                </a:solidFill>
              </a:rPr>
              <a:t>Các chương trình, đề án đã tạo hành lang để hình thành mô hình mỏ thông minh.</a:t>
            </a:r>
            <a:endParaRPr lang="en-US" sz="1350" dirty="0"/>
          </a:p>
        </p:txBody>
      </p:sp>
      <p:sp>
        <p:nvSpPr>
          <p:cNvPr id="6" name="Shape 4"/>
          <p:cNvSpPr/>
          <p:nvPr/>
        </p:nvSpPr>
        <p:spPr>
          <a:xfrm>
            <a:off x="1097280" y="3063240"/>
            <a:ext cx="9601200" cy="0"/>
          </a:xfrm>
          <a:prstGeom prst="line">
            <a:avLst/>
          </a:prstGeom>
          <a:noFill/>
          <a:ln w="31750">
            <a:solidFill>
              <a:srgbClr val="005BAA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521208" y="2852928"/>
            <a:ext cx="420624" cy="420624"/>
          </a:xfrm>
          <a:prstGeom prst="ellipse">
            <a:avLst/>
          </a:prstGeom>
          <a:solidFill>
            <a:srgbClr val="005BAA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228600" y="2121408"/>
            <a:ext cx="1005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5BAA"/>
                </a:solidFill>
              </a:rPr>
              <a:t>2017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0" y="3474720"/>
            <a:ext cx="14630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220" dirty="0">
                <a:solidFill>
                  <a:srgbClr val="1F2933"/>
                </a:solidFill>
              </a:rPr>
              <a:t>Chương trình hành động THH-TĐH</a:t>
            </a:r>
            <a:endParaRPr lang="en-US" sz="1220" dirty="0"/>
          </a:p>
        </p:txBody>
      </p:sp>
      <p:sp>
        <p:nvSpPr>
          <p:cNvPr id="10" name="Shape 8"/>
          <p:cNvSpPr/>
          <p:nvPr/>
        </p:nvSpPr>
        <p:spPr>
          <a:xfrm>
            <a:off x="2944368" y="2852928"/>
            <a:ext cx="420624" cy="420624"/>
          </a:xfrm>
          <a:prstGeom prst="ellipse">
            <a:avLst/>
          </a:prstGeom>
          <a:solidFill>
            <a:srgbClr val="005BAA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2651760" y="2121408"/>
            <a:ext cx="1005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5BAA"/>
                </a:solidFill>
              </a:rPr>
              <a:t>2018</a:t>
            </a:r>
            <a:endParaRPr lang="en-US" sz="2400" dirty="0"/>
          </a:p>
        </p:txBody>
      </p:sp>
      <p:sp>
        <p:nvSpPr>
          <p:cNvPr id="12" name="Text 10"/>
          <p:cNvSpPr/>
          <p:nvPr/>
        </p:nvSpPr>
        <p:spPr>
          <a:xfrm>
            <a:off x="2423160" y="3474720"/>
            <a:ext cx="14630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220" dirty="0">
                <a:solidFill>
                  <a:srgbClr val="1F2933"/>
                </a:solidFill>
              </a:rPr>
              <a:t>Đề án 2394/QĐ-TKV 2020-2025, tầm nhìn 2030</a:t>
            </a:r>
            <a:endParaRPr lang="en-US" sz="1220" dirty="0"/>
          </a:p>
        </p:txBody>
      </p:sp>
      <p:sp>
        <p:nvSpPr>
          <p:cNvPr id="13" name="Shape 11"/>
          <p:cNvSpPr/>
          <p:nvPr/>
        </p:nvSpPr>
        <p:spPr>
          <a:xfrm>
            <a:off x="5367528" y="2852928"/>
            <a:ext cx="420624" cy="420624"/>
          </a:xfrm>
          <a:prstGeom prst="ellipse">
            <a:avLst/>
          </a:prstGeom>
          <a:solidFill>
            <a:srgbClr val="005BAA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5074920" y="2121408"/>
            <a:ext cx="1005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5BAA"/>
                </a:solidFill>
              </a:rPr>
              <a:t>2024</a:t>
            </a:r>
            <a:endParaRPr lang="en-US" sz="2400" dirty="0"/>
          </a:p>
        </p:txBody>
      </p:sp>
      <p:sp>
        <p:nvSpPr>
          <p:cNvPr id="15" name="Text 13"/>
          <p:cNvSpPr/>
          <p:nvPr/>
        </p:nvSpPr>
        <p:spPr>
          <a:xfrm>
            <a:off x="4846320" y="3474720"/>
            <a:ext cx="14630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220" dirty="0">
                <a:solidFill>
                  <a:srgbClr val="1F2933"/>
                </a:solidFill>
              </a:rPr>
              <a:t>Đề án chuyển đổi số 243/QĐ-TKV</a:t>
            </a:r>
            <a:endParaRPr lang="en-US" sz="1220" dirty="0"/>
          </a:p>
        </p:txBody>
      </p:sp>
      <p:sp>
        <p:nvSpPr>
          <p:cNvPr id="16" name="Shape 14"/>
          <p:cNvSpPr/>
          <p:nvPr/>
        </p:nvSpPr>
        <p:spPr>
          <a:xfrm>
            <a:off x="7790688" y="2852928"/>
            <a:ext cx="420624" cy="420624"/>
          </a:xfrm>
          <a:prstGeom prst="ellipse">
            <a:avLst/>
          </a:prstGeom>
          <a:solidFill>
            <a:srgbClr val="129C76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7498080" y="2121408"/>
            <a:ext cx="1005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129C76"/>
                </a:solidFill>
              </a:rPr>
              <a:t>2025</a:t>
            </a:r>
            <a:endParaRPr lang="en-US" sz="2400" dirty="0"/>
          </a:p>
        </p:txBody>
      </p:sp>
      <p:sp>
        <p:nvSpPr>
          <p:cNvPr id="18" name="Text 16"/>
          <p:cNvSpPr/>
          <p:nvPr/>
        </p:nvSpPr>
        <p:spPr>
          <a:xfrm>
            <a:off x="7269480" y="3474720"/>
            <a:ext cx="14630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220" dirty="0">
                <a:solidFill>
                  <a:srgbClr val="1F2933"/>
                </a:solidFill>
              </a:rPr>
              <a:t>Mở rộng giám sát tập trung, hạ tầng dữ liệu</a:t>
            </a:r>
            <a:endParaRPr lang="en-US" sz="1220" dirty="0"/>
          </a:p>
        </p:txBody>
      </p:sp>
      <p:sp>
        <p:nvSpPr>
          <p:cNvPr id="19" name="Shape 17"/>
          <p:cNvSpPr/>
          <p:nvPr/>
        </p:nvSpPr>
        <p:spPr>
          <a:xfrm>
            <a:off x="10213848" y="2852928"/>
            <a:ext cx="420624" cy="420624"/>
          </a:xfrm>
          <a:prstGeom prst="ellipse">
            <a:avLst/>
          </a:prstGeom>
          <a:solidFill>
            <a:srgbClr val="129C76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9921240" y="2121408"/>
            <a:ext cx="1005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129C76"/>
                </a:solidFill>
              </a:rPr>
              <a:t>2030</a:t>
            </a:r>
            <a:endParaRPr lang="en-US" sz="2400" dirty="0"/>
          </a:p>
        </p:txBody>
      </p:sp>
      <p:sp>
        <p:nvSpPr>
          <p:cNvPr id="21" name="Text 19"/>
          <p:cNvSpPr/>
          <p:nvPr/>
        </p:nvSpPr>
        <p:spPr>
          <a:xfrm>
            <a:off x="9692640" y="3474720"/>
            <a:ext cx="14630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220" dirty="0">
                <a:solidFill>
                  <a:srgbClr val="1F2933"/>
                </a:solidFill>
              </a:rPr>
              <a:t>Mục tiêu doanh nghiệp số</a:t>
            </a:r>
            <a:endParaRPr lang="en-US" sz="1220" dirty="0"/>
          </a:p>
        </p:txBody>
      </p:sp>
      <p:sp>
        <p:nvSpPr>
          <p:cNvPr id="22" name="Shape 20"/>
          <p:cNvSpPr/>
          <p:nvPr/>
        </p:nvSpPr>
        <p:spPr>
          <a:xfrm>
            <a:off x="1097280" y="4983480"/>
            <a:ext cx="9966960" cy="868680"/>
          </a:xfrm>
          <a:prstGeom prst="roundRect">
            <a:avLst>
              <a:gd name="adj" fmla="val 8421"/>
            </a:avLst>
          </a:prstGeom>
          <a:solidFill>
            <a:srgbClr val="FFFFFF"/>
          </a:solidFill>
          <a:ln w="15240">
            <a:solidFill>
              <a:srgbClr val="005BA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1508760" y="5276088"/>
            <a:ext cx="91440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0B2E4A"/>
                </a:solidFill>
              </a:rPr>
              <a:t>Hai trục mục tiêu: quản lý - điều hành SXKD trên nền tảng </a:t>
            </a:r>
            <a:r>
              <a:rPr lang="en-US" sz="1700" b="1">
                <a:solidFill>
                  <a:srgbClr val="0B2E4A"/>
                </a:solidFill>
              </a:rPr>
              <a:t>số </a:t>
            </a:r>
          </a:p>
          <a:p>
            <a:pPr marL="0" indent="0" algn="ctr">
              <a:buNone/>
            </a:pPr>
            <a:r>
              <a:rPr lang="en-US" sz="1700" b="1">
                <a:solidFill>
                  <a:srgbClr val="0B2E4A"/>
                </a:solidFill>
              </a:rPr>
              <a:t>và </a:t>
            </a:r>
            <a:r>
              <a:rPr lang="en-US" sz="1700" b="1" dirty="0">
                <a:solidFill>
                  <a:srgbClr val="0B2E4A"/>
                </a:solidFill>
              </a:rPr>
              <a:t>kết nối phát triển nguồn nhân lực</a:t>
            </a:r>
            <a:endParaRPr lang="en-US" sz="1700" dirty="0"/>
          </a:p>
        </p:txBody>
      </p:sp>
      <p:sp>
        <p:nvSpPr>
          <p:cNvPr id="24" name="Text 22"/>
          <p:cNvSpPr/>
          <p:nvPr/>
        </p:nvSpPr>
        <p:spPr>
          <a:xfrm>
            <a:off x="502920" y="6565392"/>
            <a:ext cx="3108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7A838A"/>
                </a:solidFill>
              </a:rPr>
              <a:t>IEMM - Mỏ thông minh</a:t>
            </a:r>
            <a:endParaRPr lang="en-US" sz="750" dirty="0"/>
          </a:p>
        </p:txBody>
      </p:sp>
      <p:sp>
        <p:nvSpPr>
          <p:cNvPr id="25" name="Text 23"/>
          <p:cNvSpPr/>
          <p:nvPr/>
        </p:nvSpPr>
        <p:spPr>
          <a:xfrm>
            <a:off x="11475720" y="656539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7A838A"/>
                </a:solidFill>
              </a:rPr>
              <a:t>3</a:t>
            </a:r>
            <a:endParaRPr lang="en-US" sz="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6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6F8FA"/>
          </a:solidFill>
          <a:ln w="12700">
            <a:solidFill>
              <a:srgbClr val="F6F8F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005BAA"/>
          </a:solidFill>
          <a:ln w="12700">
            <a:solidFill>
              <a:srgbClr val="005BA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502920" y="292608"/>
            <a:ext cx="110642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0B2E4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Cơ hội cho Viện CKNL&amp;Mỏ trong mỏ thông minh</a:t>
            </a:r>
            <a:endParaRPr lang="en-US" sz="3000" dirty="0"/>
          </a:p>
        </p:txBody>
      </p:sp>
      <p:sp>
        <p:nvSpPr>
          <p:cNvPr id="5" name="Text 3"/>
          <p:cNvSpPr/>
          <p:nvPr/>
        </p:nvSpPr>
        <p:spPr>
          <a:xfrm>
            <a:off x="530352" y="868680"/>
            <a:ext cx="10972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5B6770"/>
                </a:solidFill>
              </a:rPr>
              <a:t>Nhu cầu tự động hóa tạo ra không gian mới cho tư vấn, thiết kế, chế tạo, lắp đặt, kiểm tra và chuyển giao công nghệ.</a:t>
            </a:r>
            <a:endParaRPr lang="en-US" sz="1350" dirty="0"/>
          </a:p>
        </p:txBody>
      </p:sp>
      <p:sp>
        <p:nvSpPr>
          <p:cNvPr id="6" name="Shape 4"/>
          <p:cNvSpPr/>
          <p:nvPr/>
        </p:nvSpPr>
        <p:spPr>
          <a:xfrm>
            <a:off x="731520" y="1508760"/>
            <a:ext cx="4983480" cy="1600200"/>
          </a:xfrm>
          <a:prstGeom prst="roundRect">
            <a:avLst>
              <a:gd name="adj" fmla="val 4571"/>
            </a:avLst>
          </a:prstGeom>
          <a:solidFill>
            <a:srgbClr val="FFFFFF"/>
          </a:solidFill>
          <a:ln w="19050">
            <a:solidFill>
              <a:srgbClr val="005BA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987552" y="1764792"/>
            <a:ext cx="5486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05BAA"/>
                </a:solidFill>
              </a:rPr>
              <a:t>01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1645920" y="1783080"/>
            <a:ext cx="3749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2E4A"/>
                </a:solidFill>
              </a:rPr>
              <a:t>Nâng cấp cơ giới hóa - tự động hóa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645920" y="2240280"/>
            <a:ext cx="37490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1F2933"/>
                </a:solidFill>
              </a:rPr>
              <a:t>thiết bị vận tải, thông gió, đào lò, lò chợ</a:t>
            </a:r>
            <a:endParaRPr lang="en-US" sz="1250" dirty="0"/>
          </a:p>
        </p:txBody>
      </p:sp>
      <p:sp>
        <p:nvSpPr>
          <p:cNvPr id="10" name="Shape 8"/>
          <p:cNvSpPr/>
          <p:nvPr/>
        </p:nvSpPr>
        <p:spPr>
          <a:xfrm>
            <a:off x="731520" y="3886200"/>
            <a:ext cx="4983480" cy="1600200"/>
          </a:xfrm>
          <a:prstGeom prst="roundRect">
            <a:avLst>
              <a:gd name="adj" fmla="val 4571"/>
            </a:avLst>
          </a:prstGeom>
          <a:solidFill>
            <a:srgbClr val="FFFFFF"/>
          </a:solidFill>
          <a:ln w="19050">
            <a:solidFill>
              <a:srgbClr val="129C7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987552" y="4142232"/>
            <a:ext cx="5486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29C76"/>
                </a:solidFill>
              </a:rPr>
              <a:t>02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1645920" y="4160520"/>
            <a:ext cx="3749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2E4A"/>
                </a:solidFill>
              </a:rPr>
              <a:t>Thiết bị điện &amp; điều khiển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1645920" y="4617720"/>
            <a:ext cx="37490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1F2933"/>
                </a:solidFill>
              </a:rPr>
              <a:t>biến tần, khởi động mềm, đóng cắt, truyền thông kỹ thuật số</a:t>
            </a:r>
            <a:endParaRPr lang="en-US" sz="1250" dirty="0"/>
          </a:p>
        </p:txBody>
      </p:sp>
      <p:sp>
        <p:nvSpPr>
          <p:cNvPr id="14" name="Shape 12"/>
          <p:cNvSpPr/>
          <p:nvPr/>
        </p:nvSpPr>
        <p:spPr>
          <a:xfrm>
            <a:off x="6309360" y="1508760"/>
            <a:ext cx="4983480" cy="1600200"/>
          </a:xfrm>
          <a:prstGeom prst="roundRect">
            <a:avLst>
              <a:gd name="adj" fmla="val 4571"/>
            </a:avLst>
          </a:prstGeom>
          <a:solidFill>
            <a:srgbClr val="FFFFFF"/>
          </a:solidFill>
          <a:ln w="19050">
            <a:solidFill>
              <a:srgbClr val="005BA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6565392" y="1764792"/>
            <a:ext cx="5486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05BAA"/>
                </a:solidFill>
              </a:rPr>
              <a:t>03</a:t>
            </a:r>
            <a:endParaRPr lang="en-US" sz="2000" dirty="0"/>
          </a:p>
        </p:txBody>
      </p:sp>
      <p:sp>
        <p:nvSpPr>
          <p:cNvPr id="16" name="Text 14"/>
          <p:cNvSpPr/>
          <p:nvPr/>
        </p:nvSpPr>
        <p:spPr>
          <a:xfrm>
            <a:off x="7223760" y="1783080"/>
            <a:ext cx="3749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2E4A"/>
                </a:solidFill>
              </a:rPr>
              <a:t>Hạ tầng mạng &amp; thu thập dữ liệu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7223760" y="2240280"/>
            <a:ext cx="37490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1F2933"/>
                </a:solidFill>
              </a:rPr>
              <a:t>mạng tốc độ cao toàn mỏ, cảm biến, gateway, lưu trữ</a:t>
            </a:r>
            <a:endParaRPr lang="en-US" sz="1250" dirty="0"/>
          </a:p>
        </p:txBody>
      </p:sp>
      <p:sp>
        <p:nvSpPr>
          <p:cNvPr id="18" name="Shape 16"/>
          <p:cNvSpPr/>
          <p:nvPr/>
        </p:nvSpPr>
        <p:spPr>
          <a:xfrm>
            <a:off x="6309360" y="3886200"/>
            <a:ext cx="4983480" cy="1600200"/>
          </a:xfrm>
          <a:prstGeom prst="roundRect">
            <a:avLst>
              <a:gd name="adj" fmla="val 4571"/>
            </a:avLst>
          </a:prstGeom>
          <a:solidFill>
            <a:srgbClr val="FFFFFF"/>
          </a:solidFill>
          <a:ln w="19050">
            <a:solidFill>
              <a:srgbClr val="129C7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6565392" y="4142232"/>
            <a:ext cx="5486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29C76"/>
                </a:solidFill>
              </a:rPr>
              <a:t>04</a:t>
            </a:r>
            <a:endParaRPr lang="en-US" sz="2000" dirty="0"/>
          </a:p>
        </p:txBody>
      </p:sp>
      <p:sp>
        <p:nvSpPr>
          <p:cNvPr id="20" name="Text 18"/>
          <p:cNvSpPr/>
          <p:nvPr/>
        </p:nvSpPr>
        <p:spPr>
          <a:xfrm>
            <a:off x="7223760" y="4160520"/>
            <a:ext cx="3749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2E4A"/>
                </a:solidFill>
              </a:rPr>
              <a:t>Dịch vụ kỹ thuật cao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7223760" y="4617720"/>
            <a:ext cx="37490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1F2933"/>
                </a:solidFill>
              </a:rPr>
              <a:t>khảo sát, kiểm tra, hiệu chỉnh, bảo trì, đào tạo, chuyển giao</a:t>
            </a:r>
            <a:endParaRPr lang="en-US" sz="1250" dirty="0"/>
          </a:p>
        </p:txBody>
      </p:sp>
      <p:sp>
        <p:nvSpPr>
          <p:cNvPr id="22" name="Text 20"/>
          <p:cNvSpPr/>
          <p:nvPr/>
        </p:nvSpPr>
        <p:spPr>
          <a:xfrm>
            <a:off x="502920" y="6565392"/>
            <a:ext cx="3108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7A838A"/>
                </a:solidFill>
              </a:rPr>
              <a:t>IEMM - Mỏ thông minh</a:t>
            </a:r>
            <a:endParaRPr lang="en-US" sz="750" dirty="0"/>
          </a:p>
        </p:txBody>
      </p:sp>
      <p:sp>
        <p:nvSpPr>
          <p:cNvPr id="23" name="Text 21"/>
          <p:cNvSpPr/>
          <p:nvPr/>
        </p:nvSpPr>
        <p:spPr>
          <a:xfrm>
            <a:off x="11475720" y="656539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7A838A"/>
                </a:solidFill>
              </a:rPr>
              <a:t>6</a:t>
            </a:r>
            <a:endParaRPr lang="en-US" sz="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6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6F8FA"/>
          </a:solidFill>
          <a:ln w="12700">
            <a:solidFill>
              <a:srgbClr val="F6F8F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005BAA"/>
          </a:solidFill>
          <a:ln w="12700">
            <a:solidFill>
              <a:srgbClr val="005BA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502920" y="292608"/>
            <a:ext cx="110642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0B2E4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Lộ trình đề xuất cho Viện</a:t>
            </a:r>
            <a:endParaRPr lang="en-US" sz="3000" dirty="0"/>
          </a:p>
        </p:txBody>
      </p:sp>
      <p:sp>
        <p:nvSpPr>
          <p:cNvPr id="5" name="Text 3"/>
          <p:cNvSpPr/>
          <p:nvPr/>
        </p:nvSpPr>
        <p:spPr>
          <a:xfrm>
            <a:off x="530352" y="868680"/>
            <a:ext cx="10972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5B6770"/>
                </a:solidFill>
              </a:rPr>
              <a:t>Đi từng bước nhỏ, tạo năng lực lõi trước khi tham gia các dự án mỏ thông minh quy mô lớn.</a:t>
            </a:r>
            <a:endParaRPr lang="en-US" sz="1350" dirty="0"/>
          </a:p>
        </p:txBody>
      </p:sp>
      <p:pic>
        <p:nvPicPr>
          <p:cNvPr id="6" name="Image 0" descr="/mnt/data/a_wide_clean_infographic_style_illustration_showi.png"/>
          <p:cNvPicPr>
            <a:picLocks noChangeAspect="1"/>
          </p:cNvPicPr>
          <p:nvPr/>
        </p:nvPicPr>
        <p:blipFill>
          <a:blip r:embed="rId3"/>
          <a:srcRect t="24346" b="24346"/>
          <a:stretch/>
        </p:blipFill>
        <p:spPr>
          <a:xfrm>
            <a:off x="0" y="1325880"/>
            <a:ext cx="12191695" cy="352044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0" y="1325880"/>
            <a:ext cx="12191695" cy="3520440"/>
          </a:xfrm>
          <a:prstGeom prst="rect">
            <a:avLst/>
          </a:prstGeom>
          <a:solidFill>
            <a:srgbClr val="FFFFFF">
              <a:alpha val="48000"/>
            </a:srgbClr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594360" y="1965960"/>
            <a:ext cx="1554480" cy="1481328"/>
          </a:xfrm>
          <a:prstGeom prst="roundRect">
            <a:avLst>
              <a:gd name="adj" fmla="val 4938"/>
            </a:avLst>
          </a:prstGeom>
          <a:solidFill>
            <a:srgbClr val="FFFFFF"/>
          </a:solidFill>
          <a:ln w="15240">
            <a:solidFill>
              <a:srgbClr val="005BA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777240" y="2121408"/>
            <a:ext cx="1188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5BAA"/>
                </a:solidFill>
              </a:rPr>
              <a:t>01</a:t>
            </a:r>
            <a:endParaRPr lang="en-US" sz="2400" dirty="0"/>
          </a:p>
        </p:txBody>
      </p:sp>
      <p:sp>
        <p:nvSpPr>
          <p:cNvPr id="10" name="Text 7"/>
          <p:cNvSpPr/>
          <p:nvPr/>
        </p:nvSpPr>
        <p:spPr>
          <a:xfrm>
            <a:off x="704088" y="2606040"/>
            <a:ext cx="133502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80" b="1" dirty="0">
                <a:solidFill>
                  <a:srgbClr val="0B2E4A"/>
                </a:solidFill>
              </a:rPr>
              <a:t>Đào tạo nhận thức</a:t>
            </a:r>
            <a:endParaRPr lang="en-US" sz="1080" dirty="0"/>
          </a:p>
        </p:txBody>
      </p:sp>
      <p:sp>
        <p:nvSpPr>
          <p:cNvPr id="11" name="Text 8"/>
          <p:cNvSpPr/>
          <p:nvPr/>
        </p:nvSpPr>
        <p:spPr>
          <a:xfrm>
            <a:off x="704088" y="3090672"/>
            <a:ext cx="133502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5B6770"/>
                </a:solidFill>
              </a:rPr>
              <a:t>2024-2025</a:t>
            </a:r>
            <a:endParaRPr lang="en-US" sz="950" dirty="0"/>
          </a:p>
        </p:txBody>
      </p:sp>
      <p:sp>
        <p:nvSpPr>
          <p:cNvPr id="12" name="Shape 9"/>
          <p:cNvSpPr/>
          <p:nvPr/>
        </p:nvSpPr>
        <p:spPr>
          <a:xfrm>
            <a:off x="2185416" y="2514600"/>
            <a:ext cx="292608" cy="329184"/>
          </a:xfrm>
          <a:prstGeom prst="chevron">
            <a:avLst/>
          </a:prstGeom>
          <a:solidFill>
            <a:srgbClr val="005BAA">
              <a:alpha val="80000"/>
            </a:srgbClr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2514600" y="1965960"/>
            <a:ext cx="1554480" cy="1481328"/>
          </a:xfrm>
          <a:prstGeom prst="roundRect">
            <a:avLst>
              <a:gd name="adj" fmla="val 4938"/>
            </a:avLst>
          </a:prstGeom>
          <a:solidFill>
            <a:srgbClr val="FFFFFF"/>
          </a:solidFill>
          <a:ln w="15240">
            <a:solidFill>
              <a:srgbClr val="005BA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2697480" y="2121408"/>
            <a:ext cx="1188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5BAA"/>
                </a:solidFill>
              </a:rPr>
              <a:t>02</a:t>
            </a:r>
            <a:endParaRPr lang="en-US" sz="2400" dirty="0"/>
          </a:p>
        </p:txBody>
      </p:sp>
      <p:sp>
        <p:nvSpPr>
          <p:cNvPr id="15" name="Text 12"/>
          <p:cNvSpPr/>
          <p:nvPr/>
        </p:nvSpPr>
        <p:spPr>
          <a:xfrm>
            <a:off x="2624328" y="2606040"/>
            <a:ext cx="133502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80" b="1" dirty="0">
                <a:solidFill>
                  <a:srgbClr val="0B2E4A"/>
                </a:solidFill>
              </a:rPr>
              <a:t>Định mức &amp; tiêu chí kỹ thuật</a:t>
            </a:r>
            <a:endParaRPr lang="en-US" sz="1080" dirty="0"/>
          </a:p>
        </p:txBody>
      </p:sp>
      <p:sp>
        <p:nvSpPr>
          <p:cNvPr id="16" name="Text 13"/>
          <p:cNvSpPr/>
          <p:nvPr/>
        </p:nvSpPr>
        <p:spPr>
          <a:xfrm>
            <a:off x="2624328" y="3090672"/>
            <a:ext cx="133502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5B6770"/>
                </a:solidFill>
              </a:rPr>
              <a:t>2024-2025</a:t>
            </a:r>
            <a:endParaRPr lang="en-US" sz="950" dirty="0"/>
          </a:p>
        </p:txBody>
      </p:sp>
      <p:sp>
        <p:nvSpPr>
          <p:cNvPr id="17" name="Shape 14"/>
          <p:cNvSpPr/>
          <p:nvPr/>
        </p:nvSpPr>
        <p:spPr>
          <a:xfrm>
            <a:off x="4105656" y="2514600"/>
            <a:ext cx="292608" cy="329184"/>
          </a:xfrm>
          <a:prstGeom prst="chevron">
            <a:avLst/>
          </a:prstGeom>
          <a:solidFill>
            <a:srgbClr val="005BAA">
              <a:alpha val="80000"/>
            </a:srgbClr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5"/>
          <p:cNvSpPr/>
          <p:nvPr/>
        </p:nvSpPr>
        <p:spPr>
          <a:xfrm>
            <a:off x="4434840" y="1965960"/>
            <a:ext cx="1554480" cy="1481328"/>
          </a:xfrm>
          <a:prstGeom prst="roundRect">
            <a:avLst>
              <a:gd name="adj" fmla="val 4938"/>
            </a:avLst>
          </a:prstGeom>
          <a:solidFill>
            <a:srgbClr val="FFFFFF"/>
          </a:solidFill>
          <a:ln w="15240">
            <a:solidFill>
              <a:srgbClr val="005BA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6"/>
          <p:cNvSpPr/>
          <p:nvPr/>
        </p:nvSpPr>
        <p:spPr>
          <a:xfrm>
            <a:off x="4617720" y="2121408"/>
            <a:ext cx="1188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5BAA"/>
                </a:solidFill>
              </a:rPr>
              <a:t>03</a:t>
            </a:r>
            <a:endParaRPr lang="en-US" sz="2400" dirty="0"/>
          </a:p>
        </p:txBody>
      </p:sp>
      <p:sp>
        <p:nvSpPr>
          <p:cNvPr id="20" name="Text 17"/>
          <p:cNvSpPr/>
          <p:nvPr/>
        </p:nvSpPr>
        <p:spPr>
          <a:xfrm>
            <a:off x="4544568" y="2606040"/>
            <a:ext cx="133502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80" b="1" dirty="0">
                <a:solidFill>
                  <a:srgbClr val="0B2E4A"/>
                </a:solidFill>
              </a:rPr>
              <a:t>Hạ tầng mạng toàn mỏ</a:t>
            </a:r>
            <a:endParaRPr lang="en-US" sz="1080" dirty="0"/>
          </a:p>
        </p:txBody>
      </p:sp>
      <p:sp>
        <p:nvSpPr>
          <p:cNvPr id="21" name="Text 18"/>
          <p:cNvSpPr/>
          <p:nvPr/>
        </p:nvSpPr>
        <p:spPr>
          <a:xfrm>
            <a:off x="4544568" y="3090672"/>
            <a:ext cx="133502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5B6770"/>
                </a:solidFill>
              </a:rPr>
              <a:t>2025+</a:t>
            </a:r>
            <a:endParaRPr lang="en-US" sz="950" dirty="0"/>
          </a:p>
        </p:txBody>
      </p:sp>
      <p:sp>
        <p:nvSpPr>
          <p:cNvPr id="22" name="Shape 19"/>
          <p:cNvSpPr/>
          <p:nvPr/>
        </p:nvSpPr>
        <p:spPr>
          <a:xfrm>
            <a:off x="6025896" y="2514600"/>
            <a:ext cx="292608" cy="329184"/>
          </a:xfrm>
          <a:prstGeom prst="chevron">
            <a:avLst/>
          </a:prstGeom>
          <a:solidFill>
            <a:srgbClr val="005BAA">
              <a:alpha val="80000"/>
            </a:srgbClr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0"/>
          <p:cNvSpPr/>
          <p:nvPr/>
        </p:nvSpPr>
        <p:spPr>
          <a:xfrm>
            <a:off x="6355080" y="1965960"/>
            <a:ext cx="1554480" cy="1481328"/>
          </a:xfrm>
          <a:prstGeom prst="roundRect">
            <a:avLst>
              <a:gd name="adj" fmla="val 4938"/>
            </a:avLst>
          </a:prstGeom>
          <a:solidFill>
            <a:srgbClr val="FFFFFF"/>
          </a:solidFill>
          <a:ln w="15240">
            <a:solidFill>
              <a:srgbClr val="005BA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1"/>
          <p:cNvSpPr/>
          <p:nvPr/>
        </p:nvSpPr>
        <p:spPr>
          <a:xfrm>
            <a:off x="6537960" y="2121408"/>
            <a:ext cx="1188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5BAA"/>
                </a:solidFill>
              </a:rPr>
              <a:t>04</a:t>
            </a:r>
            <a:endParaRPr lang="en-US" sz="2400" dirty="0"/>
          </a:p>
        </p:txBody>
      </p:sp>
      <p:sp>
        <p:nvSpPr>
          <p:cNvPr id="25" name="Text 22"/>
          <p:cNvSpPr/>
          <p:nvPr/>
        </p:nvSpPr>
        <p:spPr>
          <a:xfrm>
            <a:off x="6464808" y="2606040"/>
            <a:ext cx="133502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80" b="1" dirty="0">
                <a:solidFill>
                  <a:srgbClr val="0B2E4A"/>
                </a:solidFill>
              </a:rPr>
              <a:t>Giám sát tập trung</a:t>
            </a:r>
            <a:endParaRPr lang="en-US" sz="1080" dirty="0"/>
          </a:p>
        </p:txBody>
      </p:sp>
      <p:sp>
        <p:nvSpPr>
          <p:cNvPr id="26" name="Text 23"/>
          <p:cNvSpPr/>
          <p:nvPr/>
        </p:nvSpPr>
        <p:spPr>
          <a:xfrm>
            <a:off x="6464808" y="3090672"/>
            <a:ext cx="133502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5B6770"/>
                </a:solidFill>
              </a:rPr>
              <a:t>2025+</a:t>
            </a:r>
            <a:endParaRPr lang="en-US" sz="950" dirty="0"/>
          </a:p>
        </p:txBody>
      </p:sp>
      <p:sp>
        <p:nvSpPr>
          <p:cNvPr id="27" name="Shape 24"/>
          <p:cNvSpPr/>
          <p:nvPr/>
        </p:nvSpPr>
        <p:spPr>
          <a:xfrm>
            <a:off x="7946136" y="2514600"/>
            <a:ext cx="292608" cy="329184"/>
          </a:xfrm>
          <a:prstGeom prst="chevron">
            <a:avLst/>
          </a:prstGeom>
          <a:solidFill>
            <a:srgbClr val="005BAA">
              <a:alpha val="80000"/>
            </a:srgbClr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Shape 25"/>
          <p:cNvSpPr/>
          <p:nvPr/>
        </p:nvSpPr>
        <p:spPr>
          <a:xfrm>
            <a:off x="8275320" y="1965960"/>
            <a:ext cx="1554480" cy="1481328"/>
          </a:xfrm>
          <a:prstGeom prst="roundRect">
            <a:avLst>
              <a:gd name="adj" fmla="val 4938"/>
            </a:avLst>
          </a:prstGeom>
          <a:solidFill>
            <a:srgbClr val="FFFFFF"/>
          </a:solidFill>
          <a:ln w="15240">
            <a:solidFill>
              <a:srgbClr val="005BA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26"/>
          <p:cNvSpPr/>
          <p:nvPr/>
        </p:nvSpPr>
        <p:spPr>
          <a:xfrm>
            <a:off x="8458200" y="2121408"/>
            <a:ext cx="1188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5BAA"/>
                </a:solidFill>
              </a:rPr>
              <a:t>05</a:t>
            </a:r>
            <a:endParaRPr lang="en-US" sz="2400" dirty="0"/>
          </a:p>
        </p:txBody>
      </p:sp>
      <p:sp>
        <p:nvSpPr>
          <p:cNvPr id="30" name="Text 27"/>
          <p:cNvSpPr/>
          <p:nvPr/>
        </p:nvSpPr>
        <p:spPr>
          <a:xfrm>
            <a:off x="8385048" y="2606040"/>
            <a:ext cx="133502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80" b="1" dirty="0">
                <a:solidFill>
                  <a:srgbClr val="0B2E4A"/>
                </a:solidFill>
              </a:rPr>
              <a:t>Cung cấp thiết bị kết nối</a:t>
            </a:r>
            <a:endParaRPr lang="en-US" sz="1080" dirty="0"/>
          </a:p>
        </p:txBody>
      </p:sp>
      <p:sp>
        <p:nvSpPr>
          <p:cNvPr id="31" name="Text 28"/>
          <p:cNvSpPr/>
          <p:nvPr/>
        </p:nvSpPr>
        <p:spPr>
          <a:xfrm>
            <a:off x="8385048" y="3090672"/>
            <a:ext cx="133502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5B6770"/>
                </a:solidFill>
              </a:rPr>
              <a:t>2025+</a:t>
            </a:r>
            <a:endParaRPr lang="en-US" sz="950" dirty="0"/>
          </a:p>
        </p:txBody>
      </p:sp>
      <p:sp>
        <p:nvSpPr>
          <p:cNvPr id="32" name="Shape 29"/>
          <p:cNvSpPr/>
          <p:nvPr/>
        </p:nvSpPr>
        <p:spPr>
          <a:xfrm>
            <a:off x="9866376" y="2514600"/>
            <a:ext cx="292608" cy="329184"/>
          </a:xfrm>
          <a:prstGeom prst="chevron">
            <a:avLst/>
          </a:prstGeom>
          <a:solidFill>
            <a:srgbClr val="005BAA">
              <a:alpha val="80000"/>
            </a:srgbClr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Shape 30"/>
          <p:cNvSpPr/>
          <p:nvPr/>
        </p:nvSpPr>
        <p:spPr>
          <a:xfrm>
            <a:off x="10195560" y="1965960"/>
            <a:ext cx="1554480" cy="1481328"/>
          </a:xfrm>
          <a:prstGeom prst="roundRect">
            <a:avLst>
              <a:gd name="adj" fmla="val 4938"/>
            </a:avLst>
          </a:prstGeom>
          <a:solidFill>
            <a:srgbClr val="FFFFFF"/>
          </a:solidFill>
          <a:ln w="15240">
            <a:solidFill>
              <a:srgbClr val="005BA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31"/>
          <p:cNvSpPr/>
          <p:nvPr/>
        </p:nvSpPr>
        <p:spPr>
          <a:xfrm>
            <a:off x="10378440" y="2121408"/>
            <a:ext cx="1188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5BAA"/>
                </a:solidFill>
              </a:rPr>
              <a:t>06</a:t>
            </a:r>
            <a:endParaRPr lang="en-US" sz="2400" dirty="0"/>
          </a:p>
        </p:txBody>
      </p:sp>
      <p:sp>
        <p:nvSpPr>
          <p:cNvPr id="35" name="Text 32"/>
          <p:cNvSpPr/>
          <p:nvPr/>
        </p:nvSpPr>
        <p:spPr>
          <a:xfrm>
            <a:off x="10305288" y="2606040"/>
            <a:ext cx="133502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80" b="1" dirty="0">
                <a:solidFill>
                  <a:srgbClr val="0B2E4A"/>
                </a:solidFill>
              </a:rPr>
              <a:t>Giải pháp an toàn</a:t>
            </a:r>
            <a:endParaRPr lang="en-US" sz="1080" dirty="0"/>
          </a:p>
        </p:txBody>
      </p:sp>
      <p:sp>
        <p:nvSpPr>
          <p:cNvPr id="36" name="Text 33"/>
          <p:cNvSpPr/>
          <p:nvPr/>
        </p:nvSpPr>
        <p:spPr>
          <a:xfrm>
            <a:off x="10305288" y="3090672"/>
            <a:ext cx="133502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5B6770"/>
                </a:solidFill>
              </a:rPr>
              <a:t>các năm tiếp theo</a:t>
            </a:r>
            <a:endParaRPr lang="en-US" sz="950" dirty="0"/>
          </a:p>
        </p:txBody>
      </p:sp>
      <p:sp>
        <p:nvSpPr>
          <p:cNvPr id="37" name="Text 34"/>
          <p:cNvSpPr/>
          <p:nvPr/>
        </p:nvSpPr>
        <p:spPr>
          <a:xfrm>
            <a:off x="1234440" y="5285232"/>
            <a:ext cx="9784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50" b="1" dirty="0">
                <a:solidFill>
                  <a:srgbClr val="0B2E4A"/>
                </a:solidFill>
              </a:rPr>
              <a:t>Mục tiêu: hình thành năng lực triển khai trọn gói từ tư </a:t>
            </a:r>
            <a:r>
              <a:rPr lang="en-US" sz="1650" b="1">
                <a:solidFill>
                  <a:srgbClr val="0B2E4A"/>
                </a:solidFill>
              </a:rPr>
              <a:t>vấn,</a:t>
            </a:r>
          </a:p>
          <a:p>
            <a:pPr marL="0" indent="0" algn="ctr">
              <a:buNone/>
            </a:pPr>
            <a:r>
              <a:rPr lang="en-US" sz="1650" b="1">
                <a:solidFill>
                  <a:srgbClr val="0B2E4A"/>
                </a:solidFill>
              </a:rPr>
              <a:t>tiêu </a:t>
            </a:r>
            <a:r>
              <a:rPr lang="en-US" sz="1650" b="1" dirty="0">
                <a:solidFill>
                  <a:srgbClr val="0B2E4A"/>
                </a:solidFill>
              </a:rPr>
              <a:t>chuẩn, thiết bị đến vận hành thử và đào tạo.</a:t>
            </a:r>
            <a:endParaRPr lang="en-US" sz="1650" dirty="0"/>
          </a:p>
        </p:txBody>
      </p:sp>
      <p:sp>
        <p:nvSpPr>
          <p:cNvPr id="38" name="Text 35"/>
          <p:cNvSpPr/>
          <p:nvPr/>
        </p:nvSpPr>
        <p:spPr>
          <a:xfrm>
            <a:off x="502920" y="6565392"/>
            <a:ext cx="3108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7A838A"/>
                </a:solidFill>
              </a:rPr>
              <a:t>IEMM - Mỏ thông minh</a:t>
            </a:r>
            <a:endParaRPr lang="en-US" sz="750" dirty="0"/>
          </a:p>
        </p:txBody>
      </p:sp>
      <p:sp>
        <p:nvSpPr>
          <p:cNvPr id="39" name="Text 36"/>
          <p:cNvSpPr/>
          <p:nvPr/>
        </p:nvSpPr>
        <p:spPr>
          <a:xfrm>
            <a:off x="11475720" y="656539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7A838A"/>
                </a:solidFill>
              </a:rPr>
              <a:t>8</a:t>
            </a:r>
            <a:endParaRPr lang="en-US" sz="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6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6F8FA"/>
          </a:solidFill>
          <a:ln w="12700">
            <a:solidFill>
              <a:srgbClr val="F6F8F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005BAA"/>
          </a:solidFill>
          <a:ln w="12700">
            <a:solidFill>
              <a:srgbClr val="005BA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502920" y="292608"/>
            <a:ext cx="110642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>
                <a:solidFill>
                  <a:srgbClr val="0B2E4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Thách thức</a:t>
            </a:r>
            <a:endParaRPr lang="en-US" sz="3000" dirty="0"/>
          </a:p>
        </p:txBody>
      </p:sp>
      <p:sp>
        <p:nvSpPr>
          <p:cNvPr id="5" name="Text 3"/>
          <p:cNvSpPr/>
          <p:nvPr/>
        </p:nvSpPr>
        <p:spPr>
          <a:xfrm>
            <a:off x="530352" y="868680"/>
            <a:ext cx="10972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5B6770"/>
                </a:solidFill>
              </a:rPr>
              <a:t>Cơ hội lớn nhưng yêu cầu năng lực tổ chức, nhân lực và thiết bị phục vụ phải được chuẩn bị trước.</a:t>
            </a:r>
            <a:endParaRPr lang="en-US" sz="1350" dirty="0"/>
          </a:p>
        </p:txBody>
      </p:sp>
      <p:sp>
        <p:nvSpPr>
          <p:cNvPr id="6" name="Shape 4"/>
          <p:cNvSpPr/>
          <p:nvPr/>
        </p:nvSpPr>
        <p:spPr>
          <a:xfrm>
            <a:off x="914400" y="1417320"/>
            <a:ext cx="10241280" cy="841248"/>
          </a:xfrm>
          <a:prstGeom prst="roundRect">
            <a:avLst>
              <a:gd name="adj" fmla="val 8696"/>
            </a:avLst>
          </a:prstGeom>
          <a:solidFill>
            <a:srgbClr val="FFFFFF"/>
          </a:solidFill>
          <a:ln w="15875">
            <a:solidFill>
              <a:srgbClr val="C0392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1207008" y="1554480"/>
            <a:ext cx="3200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0B2E4A"/>
                </a:solidFill>
              </a:rPr>
              <a:t>Nhân lực mỏng, phân tán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4709160" y="1572768"/>
            <a:ext cx="6035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1F2933"/>
                </a:solidFill>
              </a:rPr>
              <a:t>chưa hình thành lực lượng chuyên trách đủ mạnh</a:t>
            </a:r>
            <a:endParaRPr lang="en-US" sz="1320" dirty="0"/>
          </a:p>
        </p:txBody>
      </p:sp>
      <p:sp>
        <p:nvSpPr>
          <p:cNvPr id="9" name="Shape 7"/>
          <p:cNvSpPr/>
          <p:nvPr/>
        </p:nvSpPr>
        <p:spPr>
          <a:xfrm>
            <a:off x="914400" y="2560320"/>
            <a:ext cx="10241280" cy="841248"/>
          </a:xfrm>
          <a:prstGeom prst="roundRect">
            <a:avLst>
              <a:gd name="adj" fmla="val 8696"/>
            </a:avLst>
          </a:prstGeom>
          <a:solidFill>
            <a:srgbClr val="FFFFFF"/>
          </a:solidFill>
          <a:ln w="15875">
            <a:solidFill>
              <a:srgbClr val="F5822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1207008" y="2697480"/>
            <a:ext cx="3200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0B2E4A"/>
                </a:solidFill>
              </a:rPr>
              <a:t>Khoảng cách chuyên môn</a:t>
            </a:r>
            <a:endParaRPr lang="en-US" sz="1550" dirty="0"/>
          </a:p>
        </p:txBody>
      </p:sp>
      <p:sp>
        <p:nvSpPr>
          <p:cNvPr id="11" name="Text 9"/>
          <p:cNvSpPr/>
          <p:nvPr/>
        </p:nvSpPr>
        <p:spPr>
          <a:xfrm>
            <a:off x="4709160" y="2715768"/>
            <a:ext cx="6035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1F2933"/>
                </a:solidFill>
              </a:rPr>
              <a:t>người giỏi tự động hóa cần hiểu sâu mỏ; người hiểu mỏ cần tăng năng lực số</a:t>
            </a:r>
            <a:endParaRPr lang="en-US" sz="1320" dirty="0"/>
          </a:p>
        </p:txBody>
      </p:sp>
      <p:sp>
        <p:nvSpPr>
          <p:cNvPr id="12" name="Shape 10"/>
          <p:cNvSpPr/>
          <p:nvPr/>
        </p:nvSpPr>
        <p:spPr>
          <a:xfrm>
            <a:off x="914400" y="3703320"/>
            <a:ext cx="10241280" cy="841248"/>
          </a:xfrm>
          <a:prstGeom prst="roundRect">
            <a:avLst>
              <a:gd name="adj" fmla="val 8696"/>
            </a:avLst>
          </a:prstGeom>
          <a:solidFill>
            <a:srgbClr val="FFFFFF"/>
          </a:solidFill>
          <a:ln w="15875">
            <a:solidFill>
              <a:srgbClr val="005BA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1207008" y="3840480"/>
            <a:ext cx="3200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0B2E4A"/>
                </a:solidFill>
              </a:rPr>
              <a:t>Thiết bị thử nghiệm hạn chế</a:t>
            </a:r>
            <a:endParaRPr lang="en-US" sz="1550" dirty="0"/>
          </a:p>
        </p:txBody>
      </p:sp>
      <p:sp>
        <p:nvSpPr>
          <p:cNvPr id="14" name="Text 12"/>
          <p:cNvSpPr/>
          <p:nvPr/>
        </p:nvSpPr>
        <p:spPr>
          <a:xfrm>
            <a:off x="4709160" y="3858768"/>
            <a:ext cx="6035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1F2933"/>
                </a:solidFill>
              </a:rPr>
              <a:t>cần phòng thử nghiệm, mô hình tích hợp, năng lực hiệu chuẩn</a:t>
            </a:r>
            <a:endParaRPr lang="en-US" sz="1320" dirty="0"/>
          </a:p>
        </p:txBody>
      </p:sp>
      <p:sp>
        <p:nvSpPr>
          <p:cNvPr id="15" name="Shape 13"/>
          <p:cNvSpPr/>
          <p:nvPr/>
        </p:nvSpPr>
        <p:spPr>
          <a:xfrm>
            <a:off x="914400" y="4846320"/>
            <a:ext cx="10241280" cy="841248"/>
          </a:xfrm>
          <a:prstGeom prst="roundRect">
            <a:avLst>
              <a:gd name="adj" fmla="val 8696"/>
            </a:avLst>
          </a:prstGeom>
          <a:solidFill>
            <a:srgbClr val="FFFFFF"/>
          </a:solidFill>
          <a:ln w="15875">
            <a:solidFill>
              <a:srgbClr val="129C7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1207008" y="4983480"/>
            <a:ext cx="3200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0B2E4A"/>
                </a:solidFill>
              </a:rPr>
              <a:t>Cạnh tranh từ bên ngoài</a:t>
            </a:r>
            <a:endParaRPr lang="en-US" sz="1550" dirty="0"/>
          </a:p>
        </p:txBody>
      </p:sp>
      <p:sp>
        <p:nvSpPr>
          <p:cNvPr id="17" name="Text 15"/>
          <p:cNvSpPr/>
          <p:nvPr/>
        </p:nvSpPr>
        <p:spPr>
          <a:xfrm>
            <a:off x="4709160" y="5001768"/>
            <a:ext cx="6035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1F2933"/>
                </a:solidFill>
              </a:rPr>
              <a:t>doanh nghiệp tư nhân nhanh nhạy, tiếp cận thị trường nhanh</a:t>
            </a:r>
            <a:endParaRPr lang="en-US" sz="1320" dirty="0"/>
          </a:p>
        </p:txBody>
      </p:sp>
      <p:sp>
        <p:nvSpPr>
          <p:cNvPr id="18" name="Shape 16"/>
          <p:cNvSpPr/>
          <p:nvPr/>
        </p:nvSpPr>
        <p:spPr>
          <a:xfrm>
            <a:off x="1645920" y="5897880"/>
            <a:ext cx="8869680" cy="384048"/>
          </a:xfrm>
          <a:prstGeom prst="roundRect">
            <a:avLst>
              <a:gd name="adj" fmla="val 19048"/>
            </a:avLst>
          </a:prstGeom>
          <a:solidFill>
            <a:srgbClr val="0B2E4A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1828800" y="5998464"/>
            <a:ext cx="85039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FFFFFF"/>
                </a:solidFill>
              </a:rPr>
              <a:t>Đề xuất: tổ chức lại lực lượng tự động hóa - mỏ thông minh theo nhóm chuyên môn lõi</a:t>
            </a:r>
            <a:endParaRPr lang="en-US" sz="1250" dirty="0"/>
          </a:p>
        </p:txBody>
      </p:sp>
      <p:sp>
        <p:nvSpPr>
          <p:cNvPr id="20" name="Text 18"/>
          <p:cNvSpPr/>
          <p:nvPr/>
        </p:nvSpPr>
        <p:spPr>
          <a:xfrm>
            <a:off x="502920" y="6565392"/>
            <a:ext cx="3108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7A838A"/>
                </a:solidFill>
              </a:rPr>
              <a:t>IEMM - Mỏ thông minh</a:t>
            </a:r>
            <a:endParaRPr lang="en-US" sz="750" dirty="0"/>
          </a:p>
        </p:txBody>
      </p:sp>
      <p:sp>
        <p:nvSpPr>
          <p:cNvPr id="21" name="Text 19"/>
          <p:cNvSpPr/>
          <p:nvPr/>
        </p:nvSpPr>
        <p:spPr>
          <a:xfrm>
            <a:off x="11475720" y="656539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7A838A"/>
                </a:solidFill>
              </a:rPr>
              <a:t>9</a:t>
            </a:r>
            <a:endParaRPr lang="en-US" sz="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6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6F8FA"/>
          </a:solidFill>
          <a:ln w="12700">
            <a:solidFill>
              <a:srgbClr val="F6F8F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005BAA"/>
          </a:solidFill>
          <a:ln w="12700">
            <a:solidFill>
              <a:srgbClr val="005BA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502920" y="292608"/>
            <a:ext cx="110642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0B2E4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Lợi thế riêng của Viện trong hệ sinh thái TKV</a:t>
            </a:r>
            <a:endParaRPr lang="en-US" sz="3000" dirty="0"/>
          </a:p>
        </p:txBody>
      </p:sp>
      <p:sp>
        <p:nvSpPr>
          <p:cNvPr id="5" name="Text 3"/>
          <p:cNvSpPr/>
          <p:nvPr/>
        </p:nvSpPr>
        <p:spPr>
          <a:xfrm>
            <a:off x="530352" y="868680"/>
            <a:ext cx="10972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5B6770"/>
                </a:solidFill>
              </a:rPr>
              <a:t>Viện có nền tảng hiểu mỏ, thiết bị và văn hóa ngành than - đây là lợi thế mà đơn vị ngoài ngành khó có ngay.</a:t>
            </a:r>
            <a:endParaRPr lang="en-US" sz="1350" dirty="0"/>
          </a:p>
        </p:txBody>
      </p:sp>
      <p:pic>
        <p:nvPicPr>
          <p:cNvPr id="6" name="Image 0" descr="/mnt/data/wide_panoramic_industrial_engineering_scene_in_a_r.png"/>
          <p:cNvPicPr>
            <a:picLocks noChangeAspect="1"/>
          </p:cNvPicPr>
          <p:nvPr/>
        </p:nvPicPr>
        <p:blipFill>
          <a:blip r:embed="rId3"/>
          <a:srcRect l="15057" r="15057"/>
          <a:stretch/>
        </p:blipFill>
        <p:spPr>
          <a:xfrm>
            <a:off x="685800" y="1417320"/>
            <a:ext cx="5166360" cy="416052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6309360" y="1325880"/>
            <a:ext cx="4892040" cy="804672"/>
          </a:xfrm>
          <a:prstGeom prst="roundRect">
            <a:avLst>
              <a:gd name="adj" fmla="val 9091"/>
            </a:avLst>
          </a:prstGeom>
          <a:solidFill>
            <a:srgbClr val="FFFFFF"/>
          </a:solidFill>
          <a:ln w="12700">
            <a:solidFill>
              <a:srgbClr val="005BA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6537960" y="1435608"/>
            <a:ext cx="4480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80" b="1" dirty="0">
                <a:solidFill>
                  <a:srgbClr val="0B2E4A"/>
                </a:solidFill>
              </a:rPr>
              <a:t>Hiểu thiết bị và công nghệ khai thác</a:t>
            </a:r>
            <a:endParaRPr lang="en-US" sz="1380" dirty="0"/>
          </a:p>
        </p:txBody>
      </p:sp>
      <p:sp>
        <p:nvSpPr>
          <p:cNvPr id="9" name="Text 6"/>
          <p:cNvSpPr/>
          <p:nvPr/>
        </p:nvSpPr>
        <p:spPr>
          <a:xfrm>
            <a:off x="6537960" y="1719072"/>
            <a:ext cx="44805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F2933"/>
                </a:solidFill>
              </a:rPr>
              <a:t>từ vận tải, thông gió, điện mỏ đến đào lò, lò chợ</a:t>
            </a:r>
            <a:endParaRPr lang="en-US" sz="1050" dirty="0"/>
          </a:p>
        </p:txBody>
      </p:sp>
      <p:sp>
        <p:nvSpPr>
          <p:cNvPr id="10" name="Shape 7"/>
          <p:cNvSpPr/>
          <p:nvPr/>
        </p:nvSpPr>
        <p:spPr>
          <a:xfrm>
            <a:off x="6309360" y="2423160"/>
            <a:ext cx="4892040" cy="804672"/>
          </a:xfrm>
          <a:prstGeom prst="roundRect">
            <a:avLst>
              <a:gd name="adj" fmla="val 9091"/>
            </a:avLst>
          </a:prstGeom>
          <a:solidFill>
            <a:srgbClr val="FFFFFF"/>
          </a:solidFill>
          <a:ln w="12700">
            <a:solidFill>
              <a:srgbClr val="005BA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537960" y="2532888"/>
            <a:ext cx="4480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80" b="1" dirty="0">
                <a:solidFill>
                  <a:srgbClr val="0B2E4A"/>
                </a:solidFill>
              </a:rPr>
              <a:t>Dễ tiếp cận hiện trường</a:t>
            </a:r>
            <a:endParaRPr lang="en-US" sz="1380" dirty="0"/>
          </a:p>
        </p:txBody>
      </p:sp>
      <p:sp>
        <p:nvSpPr>
          <p:cNvPr id="12" name="Text 9"/>
          <p:cNvSpPr/>
          <p:nvPr/>
        </p:nvSpPr>
        <p:spPr>
          <a:xfrm>
            <a:off x="6537960" y="2816352"/>
            <a:ext cx="44805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F2933"/>
                </a:solidFill>
              </a:rPr>
              <a:t>khảo sát mỏ, dự án mở rộng, tuyến lò, điều kiện vận hành</a:t>
            </a:r>
            <a:endParaRPr lang="en-US" sz="1050" dirty="0"/>
          </a:p>
        </p:txBody>
      </p:sp>
      <p:sp>
        <p:nvSpPr>
          <p:cNvPr id="13" name="Shape 10"/>
          <p:cNvSpPr/>
          <p:nvPr/>
        </p:nvSpPr>
        <p:spPr>
          <a:xfrm>
            <a:off x="6309360" y="3520440"/>
            <a:ext cx="4892040" cy="804672"/>
          </a:xfrm>
          <a:prstGeom prst="roundRect">
            <a:avLst>
              <a:gd name="adj" fmla="val 9091"/>
            </a:avLst>
          </a:prstGeom>
          <a:solidFill>
            <a:srgbClr val="FFFFFF"/>
          </a:solidFill>
          <a:ln w="12700">
            <a:solidFill>
              <a:srgbClr val="005BA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6537960" y="3630168"/>
            <a:ext cx="4480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80" b="1" dirty="0">
                <a:solidFill>
                  <a:srgbClr val="0B2E4A"/>
                </a:solidFill>
              </a:rPr>
              <a:t>Niềm tin nội bộ ngành</a:t>
            </a:r>
            <a:endParaRPr lang="en-US" sz="1380" dirty="0"/>
          </a:p>
        </p:txBody>
      </p:sp>
      <p:sp>
        <p:nvSpPr>
          <p:cNvPr id="15" name="Text 12"/>
          <p:cNvSpPr/>
          <p:nvPr/>
        </p:nvSpPr>
        <p:spPr>
          <a:xfrm>
            <a:off x="6537960" y="3913632"/>
            <a:ext cx="44805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F2933"/>
                </a:solidFill>
              </a:rPr>
              <a:t>cùng hệ sinh thái TKV, dễ phối hợp thử nghiệm và nhân rộng</a:t>
            </a:r>
            <a:endParaRPr lang="en-US" sz="1050" dirty="0"/>
          </a:p>
        </p:txBody>
      </p:sp>
      <p:sp>
        <p:nvSpPr>
          <p:cNvPr id="16" name="Shape 13"/>
          <p:cNvSpPr/>
          <p:nvPr/>
        </p:nvSpPr>
        <p:spPr>
          <a:xfrm>
            <a:off x="6309360" y="4617720"/>
            <a:ext cx="4892040" cy="804672"/>
          </a:xfrm>
          <a:prstGeom prst="roundRect">
            <a:avLst>
              <a:gd name="adj" fmla="val 9091"/>
            </a:avLst>
          </a:prstGeom>
          <a:solidFill>
            <a:srgbClr val="FFFFFF"/>
          </a:solidFill>
          <a:ln w="12700">
            <a:solidFill>
              <a:srgbClr val="005BA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6537960" y="4727448"/>
            <a:ext cx="4480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80" b="1" dirty="0">
                <a:solidFill>
                  <a:srgbClr val="0B2E4A"/>
                </a:solidFill>
              </a:rPr>
              <a:t>Có thể phát triển sản phẩm nội địa</a:t>
            </a:r>
            <a:endParaRPr lang="en-US" sz="1380" dirty="0"/>
          </a:p>
        </p:txBody>
      </p:sp>
      <p:sp>
        <p:nvSpPr>
          <p:cNvPr id="18" name="Text 15"/>
          <p:cNvSpPr/>
          <p:nvPr/>
        </p:nvSpPr>
        <p:spPr>
          <a:xfrm>
            <a:off x="6537960" y="5010912"/>
            <a:ext cx="44805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F2933"/>
                </a:solidFill>
              </a:rPr>
              <a:t>giảm phụ thuộc bên ngoài, chủ động bảo trì và nâng cấp</a:t>
            </a:r>
            <a:endParaRPr lang="en-US" sz="1050" dirty="0"/>
          </a:p>
        </p:txBody>
      </p:sp>
      <p:sp>
        <p:nvSpPr>
          <p:cNvPr id="19" name="Text 16"/>
          <p:cNvSpPr/>
          <p:nvPr/>
        </p:nvSpPr>
        <p:spPr>
          <a:xfrm>
            <a:off x="914400" y="5989320"/>
            <a:ext cx="104241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C0392B"/>
                </a:solidFill>
              </a:rPr>
              <a:t>Cảnh báo: lợi thế ban đầu sẽ mất nếu chậm chuẩn bị lực lượng, quy trình và sản phẩm mẫu.</a:t>
            </a:r>
            <a:endParaRPr lang="en-US" sz="1450" dirty="0"/>
          </a:p>
        </p:txBody>
      </p:sp>
      <p:sp>
        <p:nvSpPr>
          <p:cNvPr id="20" name="Text 17"/>
          <p:cNvSpPr/>
          <p:nvPr/>
        </p:nvSpPr>
        <p:spPr>
          <a:xfrm>
            <a:off x="502920" y="6565392"/>
            <a:ext cx="3108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7A838A"/>
                </a:solidFill>
              </a:rPr>
              <a:t>IEMM - Mỏ thông minh</a:t>
            </a:r>
            <a:endParaRPr lang="en-US" sz="750" dirty="0"/>
          </a:p>
        </p:txBody>
      </p:sp>
      <p:sp>
        <p:nvSpPr>
          <p:cNvPr id="21" name="Text 18"/>
          <p:cNvSpPr/>
          <p:nvPr/>
        </p:nvSpPr>
        <p:spPr>
          <a:xfrm>
            <a:off x="11475720" y="656539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7A838A"/>
                </a:solidFill>
              </a:rPr>
              <a:t>10</a:t>
            </a:r>
            <a:endParaRPr lang="en-US" sz="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A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detailed_infographic_diagram_style_scene_showing.png"/>
          <p:cNvPicPr>
            <a:picLocks noChangeAspect="1"/>
          </p:cNvPicPr>
          <p:nvPr/>
        </p:nvPicPr>
        <p:blipFill>
          <a:blip r:embed="rId3"/>
          <a:srcRect t="25" b="25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1A33">
              <a:alpha val="85000"/>
            </a:srgbClr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0000">
              <a:alpha val="55000"/>
            </a:srgbClr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777240" y="1417320"/>
            <a:ext cx="10698480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FFFF"/>
                </a:solidFill>
              </a:rPr>
              <a:t>Trân trọng cảm ơn</a:t>
            </a:r>
            <a:endParaRPr lang="en-US" sz="3600" dirty="0"/>
          </a:p>
          <a:p>
            <a:pPr marL="0" indent="0" algn="ctr">
              <a:buNone/>
            </a:pPr>
            <a:r>
              <a:rPr lang="en-US" sz="3600" b="1" dirty="0">
                <a:solidFill>
                  <a:srgbClr val="FFFFFF"/>
                </a:solidFill>
              </a:rPr>
              <a:t>Quý đại biểu đã chú ý lắng nghe</a:t>
            </a:r>
            <a:endParaRPr lang="en-US" sz="3600" dirty="0"/>
          </a:p>
        </p:txBody>
      </p:sp>
      <p:sp>
        <p:nvSpPr>
          <p:cNvPr id="6" name="Text 3"/>
          <p:cNvSpPr/>
          <p:nvPr/>
        </p:nvSpPr>
        <p:spPr>
          <a:xfrm>
            <a:off x="1920240" y="3246120"/>
            <a:ext cx="832104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dirty="0">
                <a:solidFill>
                  <a:srgbClr val="D7EAFB"/>
                </a:solidFill>
              </a:rPr>
              <a:t>Xin kính mời trao đổi, góp ý</a:t>
            </a:r>
            <a:endParaRPr lang="en-US" sz="2400" dirty="0"/>
          </a:p>
        </p:txBody>
      </p:sp>
      <p:sp>
        <p:nvSpPr>
          <p:cNvPr id="7" name="Shape 4"/>
          <p:cNvSpPr/>
          <p:nvPr/>
        </p:nvSpPr>
        <p:spPr>
          <a:xfrm>
            <a:off x="3931920" y="3977640"/>
            <a:ext cx="4297680" cy="0"/>
          </a:xfrm>
          <a:prstGeom prst="line">
            <a:avLst/>
          </a:prstGeom>
          <a:noFill/>
          <a:ln w="25400">
            <a:solidFill>
              <a:srgbClr val="00AEE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2560320" y="6080760"/>
            <a:ext cx="70408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dirty="0">
                <a:solidFill>
                  <a:srgbClr val="D7EAFB"/>
                </a:solidFill>
              </a:rPr>
              <a:t>Viện Cơ khí Năng lượng và Mỏ - Vinacomin</a:t>
            </a:r>
            <a:endParaRPr lang="en-US" sz="1350" dirty="0"/>
          </a:p>
        </p:txBody>
      </p:sp>
      <p:sp>
        <p:nvSpPr>
          <p:cNvPr id="9" name="Text 6"/>
          <p:cNvSpPr/>
          <p:nvPr/>
        </p:nvSpPr>
        <p:spPr>
          <a:xfrm>
            <a:off x="502920" y="6565392"/>
            <a:ext cx="3108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7A838A"/>
                </a:solidFill>
              </a:rPr>
              <a:t>IEMM - Mỏ thông minh</a:t>
            </a:r>
            <a:endParaRPr lang="en-US" sz="750" dirty="0"/>
          </a:p>
        </p:txBody>
      </p:sp>
      <p:sp>
        <p:nvSpPr>
          <p:cNvPr id="10" name="Text 7"/>
          <p:cNvSpPr/>
          <p:nvPr/>
        </p:nvSpPr>
        <p:spPr>
          <a:xfrm>
            <a:off x="11475720" y="656539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7A838A"/>
                </a:solidFill>
              </a:rPr>
              <a:t>12</a:t>
            </a:r>
            <a:endParaRPr lang="en-US" sz="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855</Words>
  <Application>Microsoft Office PowerPoint</Application>
  <PresentationFormat>Widescreen</PresentationFormat>
  <Paragraphs>110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 Display</vt:lpstr>
      <vt:lpstr>Arial</vt:lpstr>
      <vt:lpstr>DM Sans</vt:lpstr>
      <vt:lpstr>Merriweather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Viện Cơ khí Năng lượng và Mỏ - Vinacomin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Mỏ thông minh - IEMM</dc:title>
  <dc:subject>Xây dựng các mỏ thông minh trong Tập đoàn và cơ hội cho Viện Cơ khí Năng lượng và Mỏ - Vinacomin</dc:subject>
  <dc:creator>OpenAI</dc:creator>
  <cp:lastModifiedBy>P5 KHCN</cp:lastModifiedBy>
  <cp:revision>6</cp:revision>
  <dcterms:created xsi:type="dcterms:W3CDTF">2026-06-08T15:34:13Z</dcterms:created>
  <dcterms:modified xsi:type="dcterms:W3CDTF">2026-06-08T16:05:35Z</dcterms:modified>
</cp:coreProperties>
</file>