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4" r:id="rId8"/>
    <p:sldId id="265" r:id="rId9"/>
    <p:sldId id="267" r:id="rId10"/>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46" d="100"/>
          <a:sy n="46" d="100"/>
        </p:scale>
        <p:origin x="43" y="10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7651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gradFill flip="none" rotWithShape="1">
          <a:gsLst>
            <a:gs pos="91000">
              <a:srgbClr val="002060"/>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Shape 1"/>
          <p:cNvSpPr/>
          <p:nvPr/>
        </p:nvSpPr>
        <p:spPr>
          <a:xfrm>
            <a:off x="10652760" y="777240"/>
            <a:ext cx="1143000" cy="1143000"/>
          </a:xfrm>
          <a:prstGeom prst="ellipse">
            <a:avLst/>
          </a:prstGeom>
          <a:solidFill>
            <a:srgbClr val="1B998B">
              <a:alpha val="22000"/>
            </a:srgbClr>
          </a:solidFill>
          <a:ln w="12700">
            <a:solidFill>
              <a:srgbClr val="1B998B">
                <a:alpha val="75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Shape 2"/>
          <p:cNvSpPr/>
          <p:nvPr/>
        </p:nvSpPr>
        <p:spPr>
          <a:xfrm>
            <a:off x="9966960" y="5532120"/>
            <a:ext cx="960120" cy="960120"/>
          </a:xfrm>
          <a:prstGeom prst="ellipse">
            <a:avLst/>
          </a:prstGeom>
          <a:solidFill>
            <a:srgbClr val="F28C28">
              <a:alpha val="18000"/>
            </a:srgbClr>
          </a:solidFill>
          <a:ln w="12700">
            <a:solidFill>
              <a:srgbClr val="F28C28">
                <a:alpha val="65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444752" y="502920"/>
            <a:ext cx="7589520" cy="256032"/>
          </a:xfrm>
          <a:prstGeom prst="rect">
            <a:avLst/>
          </a:prstGeom>
          <a:noFill/>
          <a:ln/>
        </p:spPr>
        <p:txBody>
          <a:bodyPr wrap="square" lIns="0" tIns="0" rIns="0" bIns="0" rtlCol="0" anchor="ctr"/>
          <a:lstStyle/>
          <a:p>
            <a:pPr marL="0" indent="0">
              <a:buNone/>
            </a:pPr>
            <a:r>
              <a:rPr lang="en-US" b="1" dirty="0">
                <a:solidFill>
                  <a:srgbClr val="FFFFFF"/>
                </a:solidFill>
                <a:latin typeface="Arial" panose="020B0604020202020204" pitchFamily="34" charset="0"/>
                <a:cs typeface="Arial" panose="020B0604020202020204" pitchFamily="34" charset="0"/>
              </a:rPr>
              <a:t>VIỆN CƠ KHÍ NĂNG LƯỢNG VÀ MỎ - VINACOMIN</a:t>
            </a:r>
            <a:endParaRPr lang="en-US" dirty="0">
              <a:latin typeface="Arial" panose="020B0604020202020204" pitchFamily="34" charset="0"/>
              <a:cs typeface="Arial" panose="020B0604020202020204" pitchFamily="34" charset="0"/>
            </a:endParaRPr>
          </a:p>
        </p:txBody>
      </p:sp>
      <p:sp>
        <p:nvSpPr>
          <p:cNvPr id="8" name="Text 6"/>
          <p:cNvSpPr/>
          <p:nvPr/>
        </p:nvSpPr>
        <p:spPr>
          <a:xfrm>
            <a:off x="685800" y="1417320"/>
            <a:ext cx="9784080" cy="1965960"/>
          </a:xfrm>
          <a:prstGeom prst="rect">
            <a:avLst/>
          </a:prstGeom>
          <a:noFill/>
          <a:ln/>
        </p:spPr>
        <p:txBody>
          <a:bodyPr wrap="square" lIns="381" tIns="381" rIns="381" bIns="381" rtlCol="0" anchor="ctr">
            <a:normAutofit/>
          </a:bodyPr>
          <a:lstStyle/>
          <a:p>
            <a:pPr marL="0" indent="0">
              <a:buNone/>
            </a:pPr>
            <a:r>
              <a:rPr lang="en-US" sz="3000" b="1" dirty="0">
                <a:solidFill>
                  <a:srgbClr val="FFFFFF"/>
                </a:solidFill>
                <a:latin typeface="Arial" panose="020B0604020202020204" pitchFamily="34" charset="0"/>
                <a:ea typeface="Aptos Display" pitchFamily="34" charset="-122"/>
                <a:cs typeface="Arial" panose="020B0604020202020204" pitchFamily="34" charset="0"/>
              </a:rPr>
              <a:t>NHỮNG THUẬN LỢI, KHÓ KHĂN TRONG CÔNG TÁC</a:t>
            </a:r>
            <a:endParaRPr lang="en-US" sz="3000" dirty="0">
              <a:latin typeface="Arial" panose="020B0604020202020204" pitchFamily="34" charset="0"/>
              <a:cs typeface="Arial" panose="020B0604020202020204" pitchFamily="34" charset="0"/>
            </a:endParaRPr>
          </a:p>
          <a:p>
            <a:pPr marL="0" indent="0" algn="ctr">
              <a:buNone/>
            </a:pPr>
            <a:r>
              <a:rPr lang="en-US" sz="3000" b="1">
                <a:solidFill>
                  <a:srgbClr val="FFFFFF"/>
                </a:solidFill>
                <a:latin typeface="Arial" panose="020B0604020202020204" pitchFamily="34" charset="0"/>
                <a:ea typeface="Aptos Display" pitchFamily="34" charset="-122"/>
                <a:cs typeface="Arial" panose="020B0604020202020204" pitchFamily="34" charset="0"/>
              </a:rPr>
              <a:t>NGHIÊN </a:t>
            </a:r>
            <a:r>
              <a:rPr lang="en-US" sz="3000" b="1" dirty="0">
                <a:solidFill>
                  <a:srgbClr val="FFFFFF"/>
                </a:solidFill>
                <a:latin typeface="Arial" panose="020B0604020202020204" pitchFamily="34" charset="0"/>
                <a:ea typeface="Aptos Display" pitchFamily="34" charset="-122"/>
                <a:cs typeface="Arial" panose="020B0604020202020204" pitchFamily="34" charset="0"/>
              </a:rPr>
              <a:t>CỨU KHOA HỌC </a:t>
            </a:r>
            <a:r>
              <a:rPr lang="en-US" sz="3000" b="1">
                <a:solidFill>
                  <a:srgbClr val="FFFFFF"/>
                </a:solidFill>
                <a:latin typeface="Arial" panose="020B0604020202020204" pitchFamily="34" charset="0"/>
                <a:ea typeface="Aptos Display" pitchFamily="34" charset="-122"/>
                <a:cs typeface="Arial" panose="020B0604020202020204" pitchFamily="34" charset="0"/>
              </a:rPr>
              <a:t>CÔNG NGHỆ</a:t>
            </a:r>
            <a:endParaRPr lang="en-US" sz="3000" dirty="0">
              <a:latin typeface="Arial" panose="020B0604020202020204" pitchFamily="34" charset="0"/>
              <a:cs typeface="Arial" panose="020B0604020202020204" pitchFamily="34" charset="0"/>
            </a:endParaRPr>
          </a:p>
        </p:txBody>
      </p:sp>
      <p:sp>
        <p:nvSpPr>
          <p:cNvPr id="9" name="Shape 7"/>
          <p:cNvSpPr/>
          <p:nvPr/>
        </p:nvSpPr>
        <p:spPr>
          <a:xfrm>
            <a:off x="713232" y="3703320"/>
            <a:ext cx="4937760" cy="0"/>
          </a:xfrm>
          <a:prstGeom prst="line">
            <a:avLst/>
          </a:prstGeom>
          <a:noFill/>
          <a:ln w="12700">
            <a:solidFill>
              <a:srgbClr val="1B998B"/>
            </a:solidFill>
            <a:prstDash val="solid"/>
          </a:ln>
        </p:spPr>
        <p:txBody>
          <a:bodyPr/>
          <a:lstStyle/>
          <a:p>
            <a:endParaRPr lang="en-US">
              <a:latin typeface="Arial" panose="020B0604020202020204" pitchFamily="34" charset="0"/>
              <a:cs typeface="Arial" panose="020B0604020202020204" pitchFamily="34" charset="0"/>
            </a:endParaRPr>
          </a:p>
        </p:txBody>
      </p:sp>
      <p:sp>
        <p:nvSpPr>
          <p:cNvPr id="10" name="Text 8"/>
          <p:cNvSpPr/>
          <p:nvPr/>
        </p:nvSpPr>
        <p:spPr>
          <a:xfrm>
            <a:off x="731520" y="4114800"/>
            <a:ext cx="4754880" cy="320040"/>
          </a:xfrm>
          <a:prstGeom prst="rect">
            <a:avLst/>
          </a:prstGeom>
          <a:noFill/>
          <a:ln/>
        </p:spPr>
        <p:txBody>
          <a:bodyPr wrap="square" lIns="0" tIns="0" rIns="0" bIns="0" rtlCol="0" anchor="ctr"/>
          <a:lstStyle/>
          <a:p>
            <a:pPr marL="0" indent="0">
              <a:buNone/>
            </a:pPr>
            <a:r>
              <a:rPr lang="en-US" sz="1700" b="1" dirty="0">
                <a:solidFill>
                  <a:srgbClr val="FFFFFF"/>
                </a:solidFill>
                <a:latin typeface="Arial" panose="020B0604020202020204" pitchFamily="34" charset="0"/>
                <a:cs typeface="Arial" panose="020B0604020202020204" pitchFamily="34" charset="0"/>
              </a:rPr>
              <a:t>ThS. Phan Xuân Thông</a:t>
            </a:r>
            <a:endParaRPr lang="en-US" sz="1700" dirty="0">
              <a:latin typeface="Arial" panose="020B0604020202020204" pitchFamily="34" charset="0"/>
              <a:cs typeface="Arial" panose="020B0604020202020204" pitchFamily="34" charset="0"/>
            </a:endParaRPr>
          </a:p>
        </p:txBody>
      </p:sp>
      <p:sp>
        <p:nvSpPr>
          <p:cNvPr id="11" name="Text 9"/>
          <p:cNvSpPr/>
          <p:nvPr/>
        </p:nvSpPr>
        <p:spPr>
          <a:xfrm>
            <a:off x="731520" y="4498848"/>
            <a:ext cx="6126480" cy="292608"/>
          </a:xfrm>
          <a:prstGeom prst="rect">
            <a:avLst/>
          </a:prstGeom>
          <a:noFill/>
          <a:ln/>
        </p:spPr>
        <p:txBody>
          <a:bodyPr wrap="square" lIns="0" tIns="0" rIns="0" bIns="0" rtlCol="0" anchor="ctr"/>
          <a:lstStyle/>
          <a:p>
            <a:pPr marL="0" indent="0">
              <a:buNone/>
            </a:pPr>
            <a:r>
              <a:rPr lang="en-US" sz="1300" dirty="0">
                <a:solidFill>
                  <a:srgbClr val="C9D6DF"/>
                </a:solidFill>
                <a:latin typeface="Arial" panose="020B0604020202020204" pitchFamily="34" charset="0"/>
                <a:cs typeface="Arial" panose="020B0604020202020204" pitchFamily="34" charset="0"/>
              </a:rPr>
              <a:t>Viện Cơ khí Năng lượng và Mỏ - Vinacomin</a:t>
            </a:r>
            <a:endParaRPr lang="en-US" sz="1300" dirty="0">
              <a:latin typeface="Arial" panose="020B0604020202020204" pitchFamily="34" charset="0"/>
              <a:cs typeface="Arial" panose="020B0604020202020204" pitchFamily="34" charset="0"/>
            </a:endParaRPr>
          </a:p>
        </p:txBody>
      </p:sp>
      <p:sp>
        <p:nvSpPr>
          <p:cNvPr id="12" name="Text 10"/>
          <p:cNvSpPr/>
          <p:nvPr/>
        </p:nvSpPr>
        <p:spPr>
          <a:xfrm>
            <a:off x="731520" y="4892040"/>
            <a:ext cx="2926080" cy="228600"/>
          </a:xfrm>
          <a:prstGeom prst="rect">
            <a:avLst/>
          </a:prstGeom>
          <a:noFill/>
          <a:ln/>
        </p:spPr>
        <p:txBody>
          <a:bodyPr wrap="square" lIns="0" tIns="0" rIns="0" bIns="0" rtlCol="0" anchor="ctr"/>
          <a:lstStyle/>
          <a:p>
            <a:pPr marL="0" indent="0">
              <a:buNone/>
            </a:pPr>
            <a:r>
              <a:rPr lang="en-US" sz="1100" i="1" dirty="0">
                <a:solidFill>
                  <a:srgbClr val="C9D6DF"/>
                </a:solidFill>
                <a:latin typeface="Arial" panose="020B0604020202020204" pitchFamily="34" charset="0"/>
                <a:cs typeface="Arial" panose="020B0604020202020204" pitchFamily="34" charset="0"/>
              </a:rPr>
              <a:t>Hà Nội, 2026</a:t>
            </a:r>
            <a:endParaRPr lang="en-US" sz="1100" dirty="0">
              <a:latin typeface="Arial" panose="020B0604020202020204" pitchFamily="34" charset="0"/>
              <a:cs typeface="Arial" panose="020B0604020202020204" pitchFamily="34" charset="0"/>
            </a:endParaRPr>
          </a:p>
        </p:txBody>
      </p:sp>
      <p:sp>
        <p:nvSpPr>
          <p:cNvPr id="13" name="Shape 11"/>
          <p:cNvSpPr/>
          <p:nvPr/>
        </p:nvSpPr>
        <p:spPr>
          <a:xfrm>
            <a:off x="8183880" y="4389120"/>
            <a:ext cx="960120" cy="868680"/>
          </a:xfrm>
          <a:prstGeom prst="hexagon">
            <a:avLst/>
          </a:prstGeom>
          <a:solidFill>
            <a:srgbClr val="1B998B">
              <a:alpha val="93000"/>
            </a:srgbClr>
          </a:solidFill>
          <a:ln w="12700">
            <a:solidFill>
              <a:srgbClr val="FFFFFF">
                <a:alpha val="25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4" name="Shape 12"/>
          <p:cNvSpPr/>
          <p:nvPr/>
        </p:nvSpPr>
        <p:spPr>
          <a:xfrm>
            <a:off x="9555480" y="4069080"/>
            <a:ext cx="868680" cy="868680"/>
          </a:xfrm>
          <a:prstGeom prst="gear6">
            <a:avLst/>
          </a:prstGeom>
          <a:solidFill>
            <a:srgbClr val="F28C28">
              <a:alpha val="92000"/>
            </a:srgbClr>
          </a:solidFill>
          <a:ln w="12700">
            <a:solidFill>
              <a:srgbClr val="FFFFFF">
                <a:alpha val="2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5" name="Shape 13"/>
          <p:cNvSpPr/>
          <p:nvPr/>
        </p:nvSpPr>
        <p:spPr>
          <a:xfrm>
            <a:off x="10835640" y="4892040"/>
            <a:ext cx="713232" cy="640080"/>
          </a:xfrm>
          <a:prstGeom prst="cube">
            <a:avLst/>
          </a:prstGeom>
          <a:solidFill>
            <a:srgbClr val="FFFFFF">
              <a:alpha val="16000"/>
            </a:srgbClr>
          </a:solidFill>
          <a:ln w="12700">
            <a:solidFill>
              <a:srgbClr val="FFFFFF">
                <a:alpha val="40000"/>
              </a:srgbClr>
            </a:solidFill>
            <a:prstDash val="solid"/>
          </a:ln>
        </p:spPr>
        <p:txBody>
          <a:bodyPr/>
          <a:lstStyle/>
          <a:p>
            <a:endParaRPr lang="en-US">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374220C4-AFAF-28D4-5FED-72B1FF2C5593}"/>
              </a:ext>
            </a:extLst>
          </p:cNvPr>
          <p:cNvPicPr>
            <a:picLocks noChangeAspect="1"/>
          </p:cNvPicPr>
          <p:nvPr/>
        </p:nvPicPr>
        <p:blipFill>
          <a:blip r:embed="rId3"/>
          <a:stretch>
            <a:fillRect/>
          </a:stretch>
        </p:blipFill>
        <p:spPr>
          <a:xfrm>
            <a:off x="850392" y="399654"/>
            <a:ext cx="502920" cy="5029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5" name="Text 3"/>
          <p:cNvSpPr/>
          <p:nvPr/>
        </p:nvSpPr>
        <p:spPr>
          <a:xfrm>
            <a:off x="603504" y="457201"/>
            <a:ext cx="10597896" cy="667511"/>
          </a:xfrm>
          <a:prstGeom prst="rect">
            <a:avLst/>
          </a:prstGeom>
          <a:noFill/>
          <a:ln/>
        </p:spPr>
        <p:txBody>
          <a:bodyPr wrap="square" lIns="0" tIns="0" rIns="0" bIns="0" rtlCol="0" anchor="ctr"/>
          <a:lstStyle/>
          <a:p>
            <a:pPr marL="0" indent="0">
              <a:buNone/>
            </a:pPr>
            <a:r>
              <a:rPr lang="en-US" sz="2000" b="1" dirty="0">
                <a:latin typeface="Arial" panose="020B0604020202020204" pitchFamily="34" charset="0"/>
                <a:cs typeface="Arial" panose="020B0604020202020204" pitchFamily="34" charset="0"/>
              </a:rPr>
              <a:t>Từ bối cảnh nghiên cứu đến đề xuất cơ chế để sản phẩm dạng III đi vào thực tiễn</a:t>
            </a: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02</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914400" y="1828800"/>
            <a:ext cx="1920240" cy="914400"/>
          </a:xfrm>
          <a:prstGeom prst="chevron">
            <a:avLst/>
          </a:prstGeom>
          <a:solidFill>
            <a:srgbClr val="22577A"/>
          </a:solidFill>
          <a:ln w="12700">
            <a:solidFill>
              <a:srgbClr val="FFFFFF">
                <a:alpha val="0"/>
              </a:srgbClr>
            </a:solidFill>
            <a:prstDash val="solid"/>
          </a:ln>
        </p:spPr>
        <p:txBody>
          <a:bodyPr/>
          <a:lstStyle/>
          <a:p>
            <a:endParaRPr lang="en-US" sz="1400">
              <a:latin typeface="Arial" panose="020B0604020202020204" pitchFamily="34" charset="0"/>
              <a:cs typeface="Arial" panose="020B0604020202020204" pitchFamily="34" charset="0"/>
            </a:endParaRPr>
          </a:p>
        </p:txBody>
      </p:sp>
      <p:sp>
        <p:nvSpPr>
          <p:cNvPr id="10" name="Text 8"/>
          <p:cNvSpPr/>
          <p:nvPr/>
        </p:nvSpPr>
        <p:spPr>
          <a:xfrm>
            <a:off x="1078992" y="1920240"/>
            <a:ext cx="347472" cy="182880"/>
          </a:xfrm>
          <a:prstGeom prst="rect">
            <a:avLst/>
          </a:prstGeom>
          <a:noFill/>
          <a:ln/>
        </p:spPr>
        <p:txBody>
          <a:bodyPr wrap="square" lIns="0" tIns="0" rIns="0" bIns="0" rtlCol="0" anchor="ctr"/>
          <a:lstStyle/>
          <a:p>
            <a:pPr marL="0" indent="0">
              <a:buNone/>
            </a:pPr>
            <a:r>
              <a:rPr lang="en-US" sz="1400" b="1" dirty="0">
                <a:solidFill>
                  <a:srgbClr val="FFFFFF"/>
                </a:solidFill>
                <a:latin typeface="Arial" panose="020B0604020202020204" pitchFamily="34" charset="0"/>
                <a:cs typeface="Arial" panose="020B0604020202020204" pitchFamily="34" charset="0"/>
              </a:rPr>
              <a:t>01</a:t>
            </a:r>
            <a:endParaRPr lang="en-US" sz="1400" dirty="0">
              <a:latin typeface="Arial" panose="020B0604020202020204" pitchFamily="34" charset="0"/>
              <a:cs typeface="Arial" panose="020B0604020202020204" pitchFamily="34" charset="0"/>
            </a:endParaRPr>
          </a:p>
        </p:txBody>
      </p:sp>
      <p:sp>
        <p:nvSpPr>
          <p:cNvPr id="11" name="Text 9"/>
          <p:cNvSpPr/>
          <p:nvPr/>
        </p:nvSpPr>
        <p:spPr>
          <a:xfrm>
            <a:off x="1444752" y="1993392"/>
            <a:ext cx="1097280" cy="402336"/>
          </a:xfrm>
          <a:prstGeom prst="rect">
            <a:avLst/>
          </a:prstGeom>
          <a:noFill/>
          <a:ln/>
        </p:spPr>
        <p:txBody>
          <a:bodyPr wrap="square" lIns="0" tIns="0" rIns="0" bIns="0" rtlCol="0" anchor="ctr">
            <a:normAutofit lnSpcReduction="10000"/>
          </a:bodyPr>
          <a:lstStyle/>
          <a:p>
            <a:pPr marL="0" indent="0">
              <a:buNone/>
            </a:pPr>
            <a:r>
              <a:rPr lang="en-US" sz="1400" b="1" dirty="0">
                <a:solidFill>
                  <a:srgbClr val="FFFFFF"/>
                </a:solidFill>
                <a:latin typeface="Arial" panose="020B0604020202020204" pitchFamily="34" charset="0"/>
                <a:cs typeface="Arial" panose="020B0604020202020204" pitchFamily="34" charset="0"/>
              </a:rPr>
              <a:t>Bối cảnh &amp; vấn đề đặt ra</a:t>
            </a:r>
            <a:endParaRPr lang="en-US" sz="1400" dirty="0">
              <a:latin typeface="Arial" panose="020B0604020202020204" pitchFamily="34" charset="0"/>
              <a:cs typeface="Arial" panose="020B0604020202020204" pitchFamily="34" charset="0"/>
            </a:endParaRPr>
          </a:p>
        </p:txBody>
      </p:sp>
      <p:sp>
        <p:nvSpPr>
          <p:cNvPr id="12" name="Shape 10"/>
          <p:cNvSpPr/>
          <p:nvPr/>
        </p:nvSpPr>
        <p:spPr>
          <a:xfrm>
            <a:off x="2971800" y="1828800"/>
            <a:ext cx="1920240" cy="914400"/>
          </a:xfrm>
          <a:prstGeom prst="chevron">
            <a:avLst/>
          </a:prstGeom>
          <a:solidFill>
            <a:srgbClr val="1B998B"/>
          </a:solidFill>
          <a:ln w="12700">
            <a:solidFill>
              <a:srgbClr val="FFFFFF">
                <a:alpha val="0"/>
              </a:srgbClr>
            </a:solidFill>
            <a:prstDash val="solid"/>
          </a:ln>
        </p:spPr>
        <p:txBody>
          <a:bodyPr/>
          <a:lstStyle/>
          <a:p>
            <a:endParaRPr lang="en-US" sz="1400">
              <a:latin typeface="Arial" panose="020B0604020202020204" pitchFamily="34" charset="0"/>
              <a:cs typeface="Arial" panose="020B0604020202020204" pitchFamily="34" charset="0"/>
            </a:endParaRPr>
          </a:p>
        </p:txBody>
      </p:sp>
      <p:sp>
        <p:nvSpPr>
          <p:cNvPr id="13" name="Text 11"/>
          <p:cNvSpPr/>
          <p:nvPr/>
        </p:nvSpPr>
        <p:spPr>
          <a:xfrm>
            <a:off x="3136392" y="1920240"/>
            <a:ext cx="347472" cy="182880"/>
          </a:xfrm>
          <a:prstGeom prst="rect">
            <a:avLst/>
          </a:prstGeom>
          <a:noFill/>
          <a:ln/>
        </p:spPr>
        <p:txBody>
          <a:bodyPr wrap="square" lIns="0" tIns="0" rIns="0" bIns="0" rtlCol="0" anchor="ctr"/>
          <a:lstStyle/>
          <a:p>
            <a:pPr marL="0" indent="0">
              <a:buNone/>
            </a:pPr>
            <a:r>
              <a:rPr lang="en-US" sz="1400" b="1" dirty="0">
                <a:solidFill>
                  <a:srgbClr val="FFFFFF"/>
                </a:solidFill>
                <a:latin typeface="Arial" panose="020B0604020202020204" pitchFamily="34" charset="0"/>
                <a:cs typeface="Arial" panose="020B0604020202020204" pitchFamily="34" charset="0"/>
              </a:rPr>
              <a:t>02</a:t>
            </a:r>
            <a:endParaRPr lang="en-US" sz="1400" dirty="0">
              <a:latin typeface="Arial" panose="020B0604020202020204" pitchFamily="34" charset="0"/>
              <a:cs typeface="Arial" panose="020B0604020202020204" pitchFamily="34" charset="0"/>
            </a:endParaRPr>
          </a:p>
        </p:txBody>
      </p:sp>
      <p:sp>
        <p:nvSpPr>
          <p:cNvPr id="14" name="Text 12"/>
          <p:cNvSpPr/>
          <p:nvPr/>
        </p:nvSpPr>
        <p:spPr>
          <a:xfrm>
            <a:off x="3502152" y="1993392"/>
            <a:ext cx="1097280" cy="402336"/>
          </a:xfrm>
          <a:prstGeom prst="rect">
            <a:avLst/>
          </a:prstGeom>
          <a:noFill/>
          <a:ln/>
        </p:spPr>
        <p:txBody>
          <a:bodyPr wrap="square" lIns="0" tIns="0" rIns="0" bIns="0" rtlCol="0" anchor="ctr">
            <a:normAutofit fontScale="92500"/>
          </a:bodyPr>
          <a:lstStyle/>
          <a:p>
            <a:pPr marL="0" indent="0">
              <a:buNone/>
            </a:pPr>
            <a:r>
              <a:rPr lang="en-US" sz="1400" b="1" dirty="0">
                <a:solidFill>
                  <a:srgbClr val="FFFFFF"/>
                </a:solidFill>
                <a:latin typeface="Arial" panose="020B0604020202020204" pitchFamily="34" charset="0"/>
                <a:cs typeface="Arial" panose="020B0604020202020204" pitchFamily="34" charset="0"/>
              </a:rPr>
              <a:t>Bản chất sản phẩm dạng III</a:t>
            </a:r>
            <a:endParaRPr lang="en-US" sz="1400" dirty="0">
              <a:latin typeface="Arial" panose="020B0604020202020204" pitchFamily="34" charset="0"/>
              <a:cs typeface="Arial" panose="020B0604020202020204" pitchFamily="34" charset="0"/>
            </a:endParaRPr>
          </a:p>
        </p:txBody>
      </p:sp>
      <p:sp>
        <p:nvSpPr>
          <p:cNvPr id="15" name="Shape 13"/>
          <p:cNvSpPr/>
          <p:nvPr/>
        </p:nvSpPr>
        <p:spPr>
          <a:xfrm>
            <a:off x="5029200" y="1828800"/>
            <a:ext cx="1920240" cy="914400"/>
          </a:xfrm>
          <a:prstGeom prst="chevron">
            <a:avLst/>
          </a:prstGeom>
          <a:solidFill>
            <a:srgbClr val="4CAF50"/>
          </a:solidFill>
          <a:ln w="12700">
            <a:solidFill>
              <a:srgbClr val="FFFFFF">
                <a:alpha val="0"/>
              </a:srgbClr>
            </a:solidFill>
            <a:prstDash val="solid"/>
          </a:ln>
        </p:spPr>
        <p:txBody>
          <a:bodyPr/>
          <a:lstStyle/>
          <a:p>
            <a:endParaRPr lang="en-US" sz="1400">
              <a:latin typeface="Arial" panose="020B0604020202020204" pitchFamily="34" charset="0"/>
              <a:cs typeface="Arial" panose="020B0604020202020204" pitchFamily="34" charset="0"/>
            </a:endParaRPr>
          </a:p>
        </p:txBody>
      </p:sp>
      <p:sp>
        <p:nvSpPr>
          <p:cNvPr id="16" name="Text 14"/>
          <p:cNvSpPr/>
          <p:nvPr/>
        </p:nvSpPr>
        <p:spPr>
          <a:xfrm>
            <a:off x="5193792" y="1920240"/>
            <a:ext cx="347472" cy="182880"/>
          </a:xfrm>
          <a:prstGeom prst="rect">
            <a:avLst/>
          </a:prstGeom>
          <a:noFill/>
          <a:ln/>
        </p:spPr>
        <p:txBody>
          <a:bodyPr wrap="square" lIns="0" tIns="0" rIns="0" bIns="0" rtlCol="0" anchor="ctr"/>
          <a:lstStyle/>
          <a:p>
            <a:pPr marL="0" indent="0">
              <a:buNone/>
            </a:pPr>
            <a:r>
              <a:rPr lang="en-US" sz="1400" b="1" dirty="0">
                <a:solidFill>
                  <a:srgbClr val="FFFFFF"/>
                </a:solidFill>
                <a:latin typeface="Arial" panose="020B0604020202020204" pitchFamily="34" charset="0"/>
                <a:cs typeface="Arial" panose="020B0604020202020204" pitchFamily="34" charset="0"/>
              </a:rPr>
              <a:t>03</a:t>
            </a:r>
            <a:endParaRPr lang="en-US" sz="1400" dirty="0">
              <a:latin typeface="Arial" panose="020B0604020202020204" pitchFamily="34" charset="0"/>
              <a:cs typeface="Arial" panose="020B0604020202020204" pitchFamily="34" charset="0"/>
            </a:endParaRPr>
          </a:p>
        </p:txBody>
      </p:sp>
      <p:sp>
        <p:nvSpPr>
          <p:cNvPr id="17" name="Text 15"/>
          <p:cNvSpPr/>
          <p:nvPr/>
        </p:nvSpPr>
        <p:spPr>
          <a:xfrm>
            <a:off x="5559552" y="1993392"/>
            <a:ext cx="1097280" cy="402336"/>
          </a:xfrm>
          <a:prstGeom prst="rect">
            <a:avLst/>
          </a:prstGeom>
          <a:noFill/>
          <a:ln/>
        </p:spPr>
        <p:txBody>
          <a:bodyPr wrap="square" lIns="0" tIns="0" rIns="0" bIns="0" rtlCol="0" anchor="ctr">
            <a:noAutofit/>
          </a:bodyPr>
          <a:lstStyle/>
          <a:p>
            <a:pPr marL="0" indent="0">
              <a:buNone/>
            </a:pPr>
            <a:r>
              <a:rPr lang="en-US" sz="1400" b="1" dirty="0">
                <a:solidFill>
                  <a:srgbClr val="FFFFFF"/>
                </a:solidFill>
                <a:latin typeface="Arial" panose="020B0604020202020204" pitchFamily="34" charset="0"/>
                <a:cs typeface="Arial" panose="020B0604020202020204" pitchFamily="34" charset="0"/>
              </a:rPr>
              <a:t>Thuận lợi hiện nay</a:t>
            </a:r>
            <a:endParaRPr lang="en-US" sz="1400" dirty="0">
              <a:latin typeface="Arial" panose="020B0604020202020204" pitchFamily="34" charset="0"/>
              <a:cs typeface="Arial" panose="020B0604020202020204" pitchFamily="34" charset="0"/>
            </a:endParaRPr>
          </a:p>
        </p:txBody>
      </p:sp>
      <p:sp>
        <p:nvSpPr>
          <p:cNvPr id="18" name="Shape 16"/>
          <p:cNvSpPr/>
          <p:nvPr/>
        </p:nvSpPr>
        <p:spPr>
          <a:xfrm>
            <a:off x="7086600" y="1828800"/>
            <a:ext cx="1920240" cy="914400"/>
          </a:xfrm>
          <a:prstGeom prst="chevron">
            <a:avLst/>
          </a:prstGeom>
          <a:solidFill>
            <a:srgbClr val="F28C28"/>
          </a:solidFill>
          <a:ln w="12700">
            <a:solidFill>
              <a:srgbClr val="FFFFFF">
                <a:alpha val="0"/>
              </a:srgbClr>
            </a:solidFill>
            <a:prstDash val="solid"/>
          </a:ln>
        </p:spPr>
        <p:txBody>
          <a:bodyPr/>
          <a:lstStyle/>
          <a:p>
            <a:endParaRPr lang="en-US" sz="1400">
              <a:latin typeface="Arial" panose="020B0604020202020204" pitchFamily="34" charset="0"/>
              <a:cs typeface="Arial" panose="020B0604020202020204" pitchFamily="34" charset="0"/>
            </a:endParaRPr>
          </a:p>
        </p:txBody>
      </p:sp>
      <p:sp>
        <p:nvSpPr>
          <p:cNvPr id="19" name="Text 17"/>
          <p:cNvSpPr/>
          <p:nvPr/>
        </p:nvSpPr>
        <p:spPr>
          <a:xfrm>
            <a:off x="7251192" y="1920240"/>
            <a:ext cx="347472" cy="182880"/>
          </a:xfrm>
          <a:prstGeom prst="rect">
            <a:avLst/>
          </a:prstGeom>
          <a:noFill/>
          <a:ln/>
        </p:spPr>
        <p:txBody>
          <a:bodyPr wrap="square" lIns="0" tIns="0" rIns="0" bIns="0" rtlCol="0" anchor="ctr"/>
          <a:lstStyle/>
          <a:p>
            <a:pPr marL="0" indent="0">
              <a:buNone/>
            </a:pPr>
            <a:r>
              <a:rPr lang="en-US" sz="1400" b="1" dirty="0">
                <a:solidFill>
                  <a:srgbClr val="FFFFFF"/>
                </a:solidFill>
                <a:latin typeface="Arial" panose="020B0604020202020204" pitchFamily="34" charset="0"/>
                <a:cs typeface="Arial" panose="020B0604020202020204" pitchFamily="34" charset="0"/>
              </a:rPr>
              <a:t>04</a:t>
            </a:r>
            <a:endParaRPr lang="en-US" sz="1400" dirty="0">
              <a:latin typeface="Arial" panose="020B0604020202020204" pitchFamily="34" charset="0"/>
              <a:cs typeface="Arial" panose="020B0604020202020204" pitchFamily="34" charset="0"/>
            </a:endParaRPr>
          </a:p>
        </p:txBody>
      </p:sp>
      <p:sp>
        <p:nvSpPr>
          <p:cNvPr id="20" name="Text 18"/>
          <p:cNvSpPr/>
          <p:nvPr/>
        </p:nvSpPr>
        <p:spPr>
          <a:xfrm>
            <a:off x="7616952" y="1993392"/>
            <a:ext cx="1097280" cy="402336"/>
          </a:xfrm>
          <a:prstGeom prst="rect">
            <a:avLst/>
          </a:prstGeom>
          <a:noFill/>
          <a:ln/>
        </p:spPr>
        <p:txBody>
          <a:bodyPr wrap="square" lIns="0" tIns="0" rIns="0" bIns="0" rtlCol="0" anchor="ctr">
            <a:noAutofit/>
          </a:bodyPr>
          <a:lstStyle/>
          <a:p>
            <a:pPr marL="0" indent="0">
              <a:buNone/>
            </a:pPr>
            <a:r>
              <a:rPr lang="en-US" sz="1400" b="1" dirty="0">
                <a:solidFill>
                  <a:srgbClr val="FFFFFF"/>
                </a:solidFill>
                <a:latin typeface="Arial" panose="020B0604020202020204" pitchFamily="34" charset="0"/>
                <a:cs typeface="Arial" panose="020B0604020202020204" pitchFamily="34" charset="0"/>
              </a:rPr>
              <a:t>Khó khăn trọng tâm</a:t>
            </a:r>
            <a:endParaRPr lang="en-US" sz="1400" dirty="0">
              <a:latin typeface="Arial" panose="020B0604020202020204" pitchFamily="34" charset="0"/>
              <a:cs typeface="Arial" panose="020B0604020202020204" pitchFamily="34" charset="0"/>
            </a:endParaRPr>
          </a:p>
        </p:txBody>
      </p:sp>
      <p:sp>
        <p:nvSpPr>
          <p:cNvPr id="21" name="Shape 19"/>
          <p:cNvSpPr/>
          <p:nvPr/>
        </p:nvSpPr>
        <p:spPr>
          <a:xfrm>
            <a:off x="9144000" y="1828800"/>
            <a:ext cx="1920240" cy="914400"/>
          </a:xfrm>
          <a:prstGeom prst="chevron">
            <a:avLst/>
          </a:prstGeom>
          <a:solidFill>
            <a:srgbClr val="C44536"/>
          </a:solidFill>
          <a:ln w="12700">
            <a:solidFill>
              <a:srgbClr val="FFFFFF">
                <a:alpha val="0"/>
              </a:srgbClr>
            </a:solidFill>
            <a:prstDash val="solid"/>
          </a:ln>
        </p:spPr>
        <p:txBody>
          <a:bodyPr/>
          <a:lstStyle/>
          <a:p>
            <a:endParaRPr lang="en-US" sz="1400">
              <a:latin typeface="Arial" panose="020B0604020202020204" pitchFamily="34" charset="0"/>
              <a:cs typeface="Arial" panose="020B0604020202020204" pitchFamily="34" charset="0"/>
            </a:endParaRPr>
          </a:p>
        </p:txBody>
      </p:sp>
      <p:sp>
        <p:nvSpPr>
          <p:cNvPr id="22" name="Text 20"/>
          <p:cNvSpPr/>
          <p:nvPr/>
        </p:nvSpPr>
        <p:spPr>
          <a:xfrm>
            <a:off x="9308592" y="1920240"/>
            <a:ext cx="347472" cy="182880"/>
          </a:xfrm>
          <a:prstGeom prst="rect">
            <a:avLst/>
          </a:prstGeom>
          <a:noFill/>
          <a:ln/>
        </p:spPr>
        <p:txBody>
          <a:bodyPr wrap="square" lIns="0" tIns="0" rIns="0" bIns="0" rtlCol="0" anchor="ctr"/>
          <a:lstStyle/>
          <a:p>
            <a:pPr marL="0" indent="0">
              <a:buNone/>
            </a:pPr>
            <a:r>
              <a:rPr lang="en-US" sz="1400" b="1" dirty="0">
                <a:solidFill>
                  <a:srgbClr val="FFFFFF"/>
                </a:solidFill>
                <a:latin typeface="Arial" panose="020B0604020202020204" pitchFamily="34" charset="0"/>
                <a:cs typeface="Arial" panose="020B0604020202020204" pitchFamily="34" charset="0"/>
              </a:rPr>
              <a:t>05</a:t>
            </a:r>
            <a:endParaRPr lang="en-US" sz="1400" dirty="0">
              <a:latin typeface="Arial" panose="020B0604020202020204" pitchFamily="34" charset="0"/>
              <a:cs typeface="Arial" panose="020B0604020202020204" pitchFamily="34" charset="0"/>
            </a:endParaRPr>
          </a:p>
        </p:txBody>
      </p:sp>
      <p:sp>
        <p:nvSpPr>
          <p:cNvPr id="23" name="Text 21"/>
          <p:cNvSpPr/>
          <p:nvPr/>
        </p:nvSpPr>
        <p:spPr>
          <a:xfrm>
            <a:off x="9674352" y="1993392"/>
            <a:ext cx="1097280" cy="402336"/>
          </a:xfrm>
          <a:prstGeom prst="rect">
            <a:avLst/>
          </a:prstGeom>
          <a:noFill/>
          <a:ln/>
        </p:spPr>
        <p:txBody>
          <a:bodyPr wrap="square" lIns="0" tIns="0" rIns="0" bIns="0" rtlCol="0" anchor="ctr">
            <a:noAutofit/>
          </a:bodyPr>
          <a:lstStyle/>
          <a:p>
            <a:pPr marL="0" indent="0">
              <a:buNone/>
            </a:pPr>
            <a:r>
              <a:rPr lang="en-US" sz="1400" b="1" dirty="0">
                <a:solidFill>
                  <a:srgbClr val="FFFFFF"/>
                </a:solidFill>
                <a:latin typeface="Arial" panose="020B0604020202020204" pitchFamily="34" charset="0"/>
                <a:cs typeface="Arial" panose="020B0604020202020204" pitchFamily="34" charset="0"/>
              </a:rPr>
              <a:t>Đề xuất, kiến nghị</a:t>
            </a:r>
            <a:endParaRPr lang="en-US" sz="1400" dirty="0">
              <a:latin typeface="Arial" panose="020B0604020202020204" pitchFamily="34" charset="0"/>
              <a:cs typeface="Arial" panose="020B0604020202020204" pitchFamily="34" charset="0"/>
            </a:endParaRPr>
          </a:p>
        </p:txBody>
      </p:sp>
      <p:sp>
        <p:nvSpPr>
          <p:cNvPr id="24" name="Shape 22"/>
          <p:cNvSpPr/>
          <p:nvPr/>
        </p:nvSpPr>
        <p:spPr>
          <a:xfrm>
            <a:off x="1051560" y="4069080"/>
            <a:ext cx="10012680" cy="1051560"/>
          </a:xfrm>
          <a:prstGeom prst="roundRect">
            <a:avLst>
              <a:gd name="adj" fmla="val 6957"/>
            </a:avLst>
          </a:prstGeom>
          <a:solidFill>
            <a:srgbClr val="172A45">
              <a:alpha val="93000"/>
            </a:srgbClr>
          </a:solidFill>
          <a:ln w="12700">
            <a:solidFill>
              <a:srgbClr val="172A45">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25" name="Text 23"/>
          <p:cNvSpPr/>
          <p:nvPr/>
        </p:nvSpPr>
        <p:spPr>
          <a:xfrm>
            <a:off x="1197864" y="4178808"/>
            <a:ext cx="9720072" cy="832104"/>
          </a:xfrm>
          <a:prstGeom prst="rect">
            <a:avLst/>
          </a:prstGeom>
          <a:noFill/>
          <a:ln/>
        </p:spPr>
        <p:txBody>
          <a:bodyPr wrap="square" lIns="254" tIns="254" rIns="254" bIns="254" rtlCol="0" anchor="ctr">
            <a:normAutofit/>
          </a:bodyPr>
          <a:lstStyle/>
          <a:p>
            <a:pPr marL="0" indent="0" algn="ctr">
              <a:buNone/>
            </a:pPr>
            <a:r>
              <a:rPr lang="en-US" sz="1800" b="1" dirty="0">
                <a:solidFill>
                  <a:srgbClr val="FFFFFF"/>
                </a:solidFill>
                <a:latin typeface="Arial" panose="020B0604020202020204" pitchFamily="34" charset="0"/>
                <a:cs typeface="Arial" panose="020B0604020202020204" pitchFamily="34" charset="0"/>
              </a:rPr>
              <a:t>Thông điệp chính: cần đánh giá sản phẩm nghiên cứu theo lộ trình phát triển công nghệ, đồng thời có cơ chế chia sẻ rủi ro và tạo thị trường thử nghiệm ban đầu.</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a:bodyPr>
          <a:lstStyle/>
          <a:p>
            <a:pPr marL="0" indent="0">
              <a:buNone/>
            </a:pPr>
            <a:r>
              <a:rPr lang="en-US" sz="2500" b="1" dirty="0">
                <a:solidFill>
                  <a:srgbClr val="172A45"/>
                </a:solidFill>
                <a:latin typeface="Arial" panose="020B0604020202020204" pitchFamily="34" charset="0"/>
                <a:ea typeface="Aptos Display" pitchFamily="34" charset="-122"/>
                <a:cs typeface="Arial" panose="020B0604020202020204" pitchFamily="34" charset="0"/>
              </a:rPr>
              <a:t>Bối cảnh: nghiên cứu phải bám sát sản xuất</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050" dirty="0">
                <a:solidFill>
                  <a:srgbClr val="64748B"/>
                </a:solidFill>
                <a:latin typeface="Arial" panose="020B0604020202020204" pitchFamily="34" charset="0"/>
                <a:cs typeface="Arial" panose="020B0604020202020204" pitchFamily="34" charset="0"/>
              </a:rPr>
              <a:t>KHCN, đổi mới sáng tạo và chuyển đổi số trở thành động lực nâng cao năng lực nội sinh</a:t>
            </a:r>
            <a:endParaRPr lang="en-US" sz="105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03</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Text 7"/>
          <p:cNvSpPr/>
          <p:nvPr/>
        </p:nvSpPr>
        <p:spPr>
          <a:xfrm>
            <a:off x="777240" y="1508760"/>
            <a:ext cx="3749040" cy="384048"/>
          </a:xfrm>
          <a:prstGeom prst="rect">
            <a:avLst/>
          </a:prstGeom>
          <a:noFill/>
          <a:ln/>
        </p:spPr>
        <p:txBody>
          <a:bodyPr wrap="square" lIns="0" tIns="0" rIns="0" bIns="0" rtlCol="0" anchor="ctr"/>
          <a:lstStyle/>
          <a:p>
            <a:pPr marL="0" indent="0">
              <a:buNone/>
            </a:pPr>
            <a:r>
              <a:rPr lang="en-US" sz="2300" b="1" dirty="0">
                <a:solidFill>
                  <a:srgbClr val="172A45"/>
                </a:solidFill>
                <a:latin typeface="Arial" panose="020B0604020202020204" pitchFamily="34" charset="0"/>
                <a:cs typeface="Arial" panose="020B0604020202020204" pitchFamily="34" charset="0"/>
              </a:rPr>
              <a:t>Áp lực từ sản xuất</a:t>
            </a:r>
            <a:endParaRPr lang="en-US" sz="2300" dirty="0">
              <a:latin typeface="Arial" panose="020B0604020202020204" pitchFamily="34" charset="0"/>
              <a:cs typeface="Arial" panose="020B0604020202020204" pitchFamily="34" charset="0"/>
            </a:endParaRPr>
          </a:p>
        </p:txBody>
      </p:sp>
      <p:sp>
        <p:nvSpPr>
          <p:cNvPr id="10" name="Text 8"/>
          <p:cNvSpPr/>
          <p:nvPr/>
        </p:nvSpPr>
        <p:spPr>
          <a:xfrm>
            <a:off x="777240" y="2029968"/>
            <a:ext cx="4754880" cy="2103120"/>
          </a:xfrm>
          <a:prstGeom prst="rect">
            <a:avLst/>
          </a:prstGeom>
          <a:noFill/>
          <a:ln/>
        </p:spPr>
        <p:txBody>
          <a:bodyPr wrap="square" lIns="762" tIns="762" rIns="762" bIns="762" rtlCol="0" anchor="ctr">
            <a:normAutofit/>
          </a:bodyPr>
          <a:lstStyle/>
          <a:p>
            <a:r>
              <a:rPr lang="en-US" sz="1800" dirty="0">
                <a:solidFill>
                  <a:srgbClr val="0F172A"/>
                </a:solidFill>
                <a:latin typeface="Arial" panose="020B0604020202020204" pitchFamily="34" charset="0"/>
                <a:cs typeface="Arial" panose="020B0604020202020204" pitchFamily="34" charset="0"/>
              </a:rPr>
              <a:t>Giảm phụ thuộc nhập khẩu thiết bị, phụ tùng và công nghệ.</a:t>
            </a:r>
            <a:endParaRPr lang="en-US" sz="1800" dirty="0">
              <a:latin typeface="Arial" panose="020B0604020202020204" pitchFamily="34" charset="0"/>
              <a:cs typeface="Arial" panose="020B0604020202020204" pitchFamily="34" charset="0"/>
            </a:endParaRPr>
          </a:p>
          <a:p>
            <a:r>
              <a:rPr lang="en-US" sz="1800" dirty="0">
                <a:solidFill>
                  <a:srgbClr val="0F172A"/>
                </a:solidFill>
                <a:latin typeface="Arial" panose="020B0604020202020204" pitchFamily="34" charset="0"/>
                <a:cs typeface="Arial" panose="020B0604020202020204" pitchFamily="34" charset="0"/>
              </a:rPr>
              <a:t>Thiết bị phải phù hợp điều kiện địa chất, môi trường mỏ và trình độ vận hành trong nước.</a:t>
            </a:r>
            <a:endParaRPr lang="en-US" sz="1800" dirty="0">
              <a:latin typeface="Arial" panose="020B0604020202020204" pitchFamily="34" charset="0"/>
              <a:cs typeface="Arial" panose="020B0604020202020204" pitchFamily="34" charset="0"/>
            </a:endParaRPr>
          </a:p>
          <a:p>
            <a:r>
              <a:rPr lang="en-US" sz="1800" dirty="0">
                <a:solidFill>
                  <a:srgbClr val="0F172A"/>
                </a:solidFill>
                <a:latin typeface="Arial" panose="020B0604020202020204" pitchFamily="34" charset="0"/>
                <a:cs typeface="Arial" panose="020B0604020202020204" pitchFamily="34" charset="0"/>
              </a:rPr>
              <a:t>Tự động hóa, giám sát và dữ liệu số trở thành yêu cầu ngày càng rõ.</a:t>
            </a:r>
            <a:endParaRPr lang="en-US" sz="1800" dirty="0">
              <a:latin typeface="Arial" panose="020B0604020202020204" pitchFamily="34" charset="0"/>
              <a:cs typeface="Arial" panose="020B0604020202020204" pitchFamily="34" charset="0"/>
            </a:endParaRPr>
          </a:p>
        </p:txBody>
      </p:sp>
      <p:sp>
        <p:nvSpPr>
          <p:cNvPr id="11" name="Shape 9"/>
          <p:cNvSpPr/>
          <p:nvPr/>
        </p:nvSpPr>
        <p:spPr>
          <a:xfrm>
            <a:off x="5715000" y="2743200"/>
            <a:ext cx="914400" cy="502920"/>
          </a:xfrm>
          <a:prstGeom prst="rightArrow">
            <a:avLst/>
          </a:prstGeom>
          <a:solidFill>
            <a:srgbClr val="1B998B"/>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2" name="Shape 10"/>
          <p:cNvSpPr/>
          <p:nvPr/>
        </p:nvSpPr>
        <p:spPr>
          <a:xfrm>
            <a:off x="6903720" y="1600200"/>
            <a:ext cx="4206240" cy="2651760"/>
          </a:xfrm>
          <a:prstGeom prst="roundRect">
            <a:avLst>
              <a:gd name="adj" fmla="val 2759"/>
            </a:avLst>
          </a:prstGeom>
          <a:solidFill>
            <a:srgbClr val="FFFFFF"/>
          </a:solidFill>
          <a:ln w="12700">
            <a:solidFill>
              <a:srgbClr val="D9E2E8"/>
            </a:solidFill>
            <a:prstDash val="solid"/>
          </a:ln>
        </p:spPr>
        <p:txBody>
          <a:bodyPr/>
          <a:lstStyle/>
          <a:p>
            <a:endParaRPr lang="en-US">
              <a:latin typeface="Arial" panose="020B0604020202020204" pitchFamily="34" charset="0"/>
              <a:cs typeface="Arial" panose="020B0604020202020204" pitchFamily="34" charset="0"/>
            </a:endParaRPr>
          </a:p>
        </p:txBody>
      </p:sp>
      <p:sp>
        <p:nvSpPr>
          <p:cNvPr id="13" name="Text 11"/>
          <p:cNvSpPr/>
          <p:nvPr/>
        </p:nvSpPr>
        <p:spPr>
          <a:xfrm>
            <a:off x="7223760" y="1847088"/>
            <a:ext cx="3566160" cy="320040"/>
          </a:xfrm>
          <a:prstGeom prst="rect">
            <a:avLst/>
          </a:prstGeom>
          <a:noFill/>
          <a:ln/>
        </p:spPr>
        <p:txBody>
          <a:bodyPr wrap="square" lIns="0" tIns="0" rIns="0" bIns="0" rtlCol="0" anchor="ctr"/>
          <a:lstStyle/>
          <a:p>
            <a:pPr marL="0" indent="0" algn="ctr">
              <a:buNone/>
            </a:pPr>
            <a:r>
              <a:rPr lang="en-US" sz="2000" b="1" dirty="0">
                <a:solidFill>
                  <a:srgbClr val="1B998B"/>
                </a:solidFill>
                <a:latin typeface="Arial" panose="020B0604020202020204" pitchFamily="34" charset="0"/>
                <a:cs typeface="Arial" panose="020B0604020202020204" pitchFamily="34" charset="0"/>
              </a:rPr>
              <a:t>Đích đến</a:t>
            </a:r>
            <a:endParaRPr lang="en-US" sz="2000" dirty="0">
              <a:latin typeface="Arial" panose="020B0604020202020204" pitchFamily="34" charset="0"/>
              <a:cs typeface="Arial" panose="020B0604020202020204" pitchFamily="34" charset="0"/>
            </a:endParaRPr>
          </a:p>
        </p:txBody>
      </p:sp>
      <p:sp>
        <p:nvSpPr>
          <p:cNvPr id="14" name="Text 12"/>
          <p:cNvSpPr/>
          <p:nvPr/>
        </p:nvSpPr>
        <p:spPr>
          <a:xfrm>
            <a:off x="7205472" y="2468880"/>
            <a:ext cx="3566160" cy="1143000"/>
          </a:xfrm>
          <a:prstGeom prst="rect">
            <a:avLst/>
          </a:prstGeom>
          <a:noFill/>
          <a:ln/>
        </p:spPr>
        <p:txBody>
          <a:bodyPr wrap="square" lIns="0" tIns="0" rIns="0" bIns="0" rtlCol="0" anchor="ctr">
            <a:normAutofit lnSpcReduction="10000"/>
          </a:bodyPr>
          <a:lstStyle/>
          <a:p>
            <a:pPr marL="0" indent="0" algn="ctr">
              <a:buNone/>
            </a:pPr>
            <a:r>
              <a:rPr lang="en-US" sz="2000" b="1" dirty="0">
                <a:solidFill>
                  <a:srgbClr val="172A45"/>
                </a:solidFill>
                <a:latin typeface="Arial" panose="020B0604020202020204" pitchFamily="34" charset="0"/>
                <a:cs typeface="Arial" panose="020B0604020202020204" pitchFamily="34" charset="0"/>
              </a:rPr>
              <a:t>Làm chủ thiết kế - chế tạo</a:t>
            </a:r>
            <a:endParaRPr lang="en-US" sz="2000" dirty="0">
              <a:latin typeface="Arial" panose="020B0604020202020204" pitchFamily="34" charset="0"/>
              <a:cs typeface="Arial" panose="020B0604020202020204" pitchFamily="34" charset="0"/>
            </a:endParaRPr>
          </a:p>
          <a:p>
            <a:pPr marL="0" indent="0" algn="ctr">
              <a:buNone/>
            </a:pPr>
            <a:r>
              <a:rPr lang="en-US" sz="2000" b="1" dirty="0">
                <a:solidFill>
                  <a:srgbClr val="172A45"/>
                </a:solidFill>
                <a:latin typeface="Arial" panose="020B0604020202020204" pitchFamily="34" charset="0"/>
                <a:cs typeface="Arial" panose="020B0604020202020204" pitchFamily="34" charset="0"/>
              </a:rPr>
              <a:t>Nội địa hóa thiết bị</a:t>
            </a:r>
            <a:endParaRPr lang="en-US" sz="2000" dirty="0">
              <a:latin typeface="Arial" panose="020B0604020202020204" pitchFamily="34" charset="0"/>
              <a:cs typeface="Arial" panose="020B0604020202020204" pitchFamily="34" charset="0"/>
            </a:endParaRPr>
          </a:p>
          <a:p>
            <a:pPr marL="0" indent="0" algn="ctr">
              <a:buNone/>
            </a:pPr>
            <a:r>
              <a:rPr lang="en-US" sz="2000" b="1" dirty="0">
                <a:solidFill>
                  <a:srgbClr val="172A45"/>
                </a:solidFill>
                <a:latin typeface="Arial" panose="020B0604020202020204" pitchFamily="34" charset="0"/>
                <a:cs typeface="Arial" panose="020B0604020202020204" pitchFamily="34" charset="0"/>
              </a:rPr>
              <a:t>Ứng dụng trực tiếp vào sản xuất</a:t>
            </a:r>
            <a:endParaRPr lang="en-US" sz="2000" dirty="0">
              <a:latin typeface="Arial" panose="020B0604020202020204" pitchFamily="34" charset="0"/>
              <a:cs typeface="Arial" panose="020B0604020202020204" pitchFamily="34" charset="0"/>
            </a:endParaRPr>
          </a:p>
        </p:txBody>
      </p:sp>
      <p:sp>
        <p:nvSpPr>
          <p:cNvPr id="15" name="Shape 13"/>
          <p:cNvSpPr/>
          <p:nvPr/>
        </p:nvSpPr>
        <p:spPr>
          <a:xfrm>
            <a:off x="7498080" y="3803904"/>
            <a:ext cx="2834640" cy="0"/>
          </a:xfrm>
          <a:prstGeom prst="line">
            <a:avLst/>
          </a:prstGeom>
          <a:noFill/>
          <a:ln w="12700">
            <a:solidFill>
              <a:srgbClr val="F28C28"/>
            </a:solidFill>
            <a:prstDash val="solid"/>
          </a:ln>
        </p:spPr>
        <p:txBody>
          <a:bodyPr/>
          <a:lstStyle/>
          <a:p>
            <a:endParaRPr lang="en-US">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a:bodyPr>
          <a:lstStyle/>
          <a:p>
            <a:pPr marL="0" indent="0">
              <a:buNone/>
            </a:pPr>
            <a:r>
              <a:rPr lang="en-US" sz="2500" b="1" dirty="0">
                <a:solidFill>
                  <a:srgbClr val="172A45"/>
                </a:solidFill>
                <a:latin typeface="Arial" panose="020B0604020202020204" pitchFamily="34" charset="0"/>
                <a:ea typeface="Aptos Display" pitchFamily="34" charset="-122"/>
                <a:cs typeface="Arial" panose="020B0604020202020204" pitchFamily="34" charset="0"/>
              </a:rPr>
              <a:t>Sản phẩm dạng III: cầu nối giữa nghiên cứu và sản xuất</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200" dirty="0">
                <a:solidFill>
                  <a:srgbClr val="64748B"/>
                </a:solidFill>
                <a:latin typeface="Arial" panose="020B0604020202020204" pitchFamily="34" charset="0"/>
                <a:cs typeface="Arial" panose="020B0604020202020204" pitchFamily="34" charset="0"/>
              </a:rPr>
              <a:t>Nhóm sản phẩm có ý nghĩa thực tiễn cao nhưng bản chất vẫn là sản phẩm thử nghiệm</a:t>
            </a:r>
            <a:endParaRPr lang="en-US" sz="120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04</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2286000" y="2788920"/>
            <a:ext cx="1920240" cy="0"/>
          </a:xfrm>
          <a:prstGeom prst="line">
            <a:avLst/>
          </a:prstGeom>
          <a:noFill/>
          <a:ln w="12700">
            <a:solidFill>
              <a:srgbClr val="64748B"/>
            </a:solidFill>
            <a:prstDash val="solid"/>
            <a:headEnd type="none"/>
            <a:tailEnd type="triangle"/>
          </a:ln>
        </p:spPr>
        <p:txBody>
          <a:bodyPr/>
          <a:lstStyle/>
          <a:p>
            <a:endParaRPr lang="en-US">
              <a:latin typeface="Arial" panose="020B0604020202020204" pitchFamily="34" charset="0"/>
              <a:cs typeface="Arial" panose="020B0604020202020204" pitchFamily="34" charset="0"/>
            </a:endParaRPr>
          </a:p>
        </p:txBody>
      </p:sp>
      <p:sp>
        <p:nvSpPr>
          <p:cNvPr id="10" name="Shape 8"/>
          <p:cNvSpPr/>
          <p:nvPr/>
        </p:nvSpPr>
        <p:spPr>
          <a:xfrm>
            <a:off x="4983480" y="2788920"/>
            <a:ext cx="1920240" cy="0"/>
          </a:xfrm>
          <a:prstGeom prst="line">
            <a:avLst/>
          </a:prstGeom>
          <a:noFill/>
          <a:ln w="12700">
            <a:solidFill>
              <a:srgbClr val="64748B"/>
            </a:solidFill>
            <a:prstDash val="solid"/>
            <a:tailEnd type="triangle"/>
          </a:ln>
        </p:spPr>
        <p:txBody>
          <a:bodyPr/>
          <a:lstStyle/>
          <a:p>
            <a:endParaRPr lang="en-US">
              <a:latin typeface="Arial" panose="020B0604020202020204" pitchFamily="34" charset="0"/>
              <a:cs typeface="Arial" panose="020B0604020202020204" pitchFamily="34" charset="0"/>
            </a:endParaRPr>
          </a:p>
        </p:txBody>
      </p:sp>
      <p:sp>
        <p:nvSpPr>
          <p:cNvPr id="11" name="Shape 9"/>
          <p:cNvSpPr/>
          <p:nvPr/>
        </p:nvSpPr>
        <p:spPr>
          <a:xfrm>
            <a:off x="7680960" y="2788920"/>
            <a:ext cx="1920240" cy="0"/>
          </a:xfrm>
          <a:prstGeom prst="line">
            <a:avLst/>
          </a:prstGeom>
          <a:noFill/>
          <a:ln w="12700">
            <a:solidFill>
              <a:srgbClr val="64748B"/>
            </a:solidFill>
            <a:prstDash val="solid"/>
            <a:tailEnd type="triangle"/>
          </a:ln>
        </p:spPr>
        <p:txBody>
          <a:bodyPr/>
          <a:lstStyle/>
          <a:p>
            <a:endParaRPr lang="en-US">
              <a:latin typeface="Arial" panose="020B0604020202020204" pitchFamily="34" charset="0"/>
              <a:cs typeface="Arial" panose="020B0604020202020204" pitchFamily="34" charset="0"/>
            </a:endParaRPr>
          </a:p>
        </p:txBody>
      </p:sp>
      <p:sp>
        <p:nvSpPr>
          <p:cNvPr id="12" name="Shape 10"/>
          <p:cNvSpPr/>
          <p:nvPr/>
        </p:nvSpPr>
        <p:spPr>
          <a:xfrm>
            <a:off x="731520" y="2057400"/>
            <a:ext cx="1554480" cy="1554480"/>
          </a:xfrm>
          <a:prstGeom prst="ellipse">
            <a:avLst/>
          </a:prstGeom>
          <a:solidFill>
            <a:srgbClr val="22577A"/>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13" name="Text 11"/>
          <p:cNvSpPr/>
          <p:nvPr/>
        </p:nvSpPr>
        <p:spPr>
          <a:xfrm>
            <a:off x="1252728" y="2487168"/>
            <a:ext cx="502920" cy="320040"/>
          </a:xfrm>
          <a:prstGeom prst="rect">
            <a:avLst/>
          </a:prstGeom>
          <a:noFill/>
          <a:ln/>
        </p:spPr>
        <p:txBody>
          <a:bodyPr wrap="square" lIns="0" tIns="0" rIns="0" bIns="0" rtlCol="0" anchor="ctr"/>
          <a:lstStyle/>
          <a:p>
            <a:pPr marL="0" indent="0" algn="ctr">
              <a:buNone/>
            </a:pPr>
            <a:r>
              <a:rPr lang="en-US" sz="2200" b="1" dirty="0">
                <a:solidFill>
                  <a:srgbClr val="FFFFFF"/>
                </a:solidFill>
                <a:latin typeface="Arial" panose="020B0604020202020204" pitchFamily="34" charset="0"/>
                <a:cs typeface="Arial" panose="020B0604020202020204" pitchFamily="34" charset="0"/>
              </a:rPr>
              <a:t>1</a:t>
            </a:r>
            <a:endParaRPr lang="en-US" sz="2200" dirty="0">
              <a:latin typeface="Arial" panose="020B0604020202020204" pitchFamily="34" charset="0"/>
              <a:cs typeface="Arial" panose="020B0604020202020204" pitchFamily="34" charset="0"/>
            </a:endParaRPr>
          </a:p>
        </p:txBody>
      </p:sp>
      <p:sp>
        <p:nvSpPr>
          <p:cNvPr id="14" name="Text 12"/>
          <p:cNvSpPr/>
          <p:nvPr/>
        </p:nvSpPr>
        <p:spPr>
          <a:xfrm>
            <a:off x="685800" y="3822192"/>
            <a:ext cx="1645920" cy="274320"/>
          </a:xfrm>
          <a:prstGeom prst="rect">
            <a:avLst/>
          </a:prstGeom>
          <a:noFill/>
          <a:ln/>
        </p:spPr>
        <p:txBody>
          <a:bodyPr wrap="square" lIns="0" tIns="0" rIns="0" bIns="0" rtlCol="0" anchor="ctr"/>
          <a:lstStyle/>
          <a:p>
            <a:pPr marL="0" indent="0" algn="ctr">
              <a:buNone/>
            </a:pPr>
            <a:r>
              <a:rPr lang="en-US" sz="1500" b="1" dirty="0">
                <a:solidFill>
                  <a:srgbClr val="172A45"/>
                </a:solidFill>
                <a:latin typeface="Arial" panose="020B0604020202020204" pitchFamily="34" charset="0"/>
                <a:cs typeface="Arial" panose="020B0604020202020204" pitchFamily="34" charset="0"/>
              </a:rPr>
              <a:t>Nghiên cứu</a:t>
            </a:r>
            <a:endParaRPr lang="en-US" sz="1500" dirty="0">
              <a:latin typeface="Arial" panose="020B0604020202020204" pitchFamily="34" charset="0"/>
              <a:cs typeface="Arial" panose="020B0604020202020204" pitchFamily="34" charset="0"/>
            </a:endParaRPr>
          </a:p>
        </p:txBody>
      </p:sp>
      <p:sp>
        <p:nvSpPr>
          <p:cNvPr id="15" name="Text 13"/>
          <p:cNvSpPr/>
          <p:nvPr/>
        </p:nvSpPr>
        <p:spPr>
          <a:xfrm>
            <a:off x="347472" y="4160520"/>
            <a:ext cx="2377440" cy="502920"/>
          </a:xfrm>
          <a:prstGeom prst="rect">
            <a:avLst/>
          </a:prstGeom>
          <a:noFill/>
          <a:ln/>
        </p:spPr>
        <p:txBody>
          <a:bodyPr wrap="square" lIns="0" tIns="0" rIns="0" bIns="0" rtlCol="0" anchor="ctr">
            <a:norm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Ý tưởng, thiết kế, mô phỏng</a:t>
            </a:r>
            <a:endParaRPr lang="en-US" sz="1600" dirty="0">
              <a:latin typeface="Arial" panose="020B0604020202020204" pitchFamily="34" charset="0"/>
              <a:cs typeface="Arial" panose="020B0604020202020204" pitchFamily="34" charset="0"/>
            </a:endParaRPr>
          </a:p>
        </p:txBody>
      </p:sp>
      <p:sp>
        <p:nvSpPr>
          <p:cNvPr id="16" name="Shape 14"/>
          <p:cNvSpPr/>
          <p:nvPr/>
        </p:nvSpPr>
        <p:spPr>
          <a:xfrm>
            <a:off x="3429000" y="2057400"/>
            <a:ext cx="1554480" cy="1554480"/>
          </a:xfrm>
          <a:prstGeom prst="ellipse">
            <a:avLst/>
          </a:prstGeom>
          <a:solidFill>
            <a:srgbClr val="1B998B"/>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17" name="Text 15"/>
          <p:cNvSpPr/>
          <p:nvPr/>
        </p:nvSpPr>
        <p:spPr>
          <a:xfrm>
            <a:off x="3950208" y="2487168"/>
            <a:ext cx="502920" cy="320040"/>
          </a:xfrm>
          <a:prstGeom prst="rect">
            <a:avLst/>
          </a:prstGeom>
          <a:noFill/>
          <a:ln/>
        </p:spPr>
        <p:txBody>
          <a:bodyPr wrap="square" lIns="0" tIns="0" rIns="0" bIns="0" rtlCol="0" anchor="ctr"/>
          <a:lstStyle/>
          <a:p>
            <a:pPr marL="0" indent="0" algn="ctr">
              <a:buNone/>
            </a:pPr>
            <a:r>
              <a:rPr lang="en-US" sz="2200" b="1" dirty="0">
                <a:solidFill>
                  <a:srgbClr val="FFFFFF"/>
                </a:solidFill>
                <a:latin typeface="Arial" panose="020B0604020202020204" pitchFamily="34" charset="0"/>
                <a:cs typeface="Arial" panose="020B0604020202020204" pitchFamily="34" charset="0"/>
              </a:rPr>
              <a:t>2</a:t>
            </a:r>
            <a:endParaRPr lang="en-US" sz="2200" dirty="0">
              <a:latin typeface="Arial" panose="020B0604020202020204" pitchFamily="34" charset="0"/>
              <a:cs typeface="Arial" panose="020B0604020202020204" pitchFamily="34" charset="0"/>
            </a:endParaRPr>
          </a:p>
        </p:txBody>
      </p:sp>
      <p:sp>
        <p:nvSpPr>
          <p:cNvPr id="18" name="Text 16"/>
          <p:cNvSpPr/>
          <p:nvPr/>
        </p:nvSpPr>
        <p:spPr>
          <a:xfrm>
            <a:off x="3383280" y="3822192"/>
            <a:ext cx="1645920" cy="274320"/>
          </a:xfrm>
          <a:prstGeom prst="rect">
            <a:avLst/>
          </a:prstGeom>
          <a:noFill/>
          <a:ln/>
        </p:spPr>
        <p:txBody>
          <a:bodyPr wrap="square" lIns="0" tIns="0" rIns="0" bIns="0" rtlCol="0" anchor="ctr"/>
          <a:lstStyle/>
          <a:p>
            <a:pPr marL="0" indent="0" algn="ctr">
              <a:buNone/>
            </a:pPr>
            <a:r>
              <a:rPr lang="en-US" sz="1500" b="1" dirty="0">
                <a:solidFill>
                  <a:srgbClr val="172A45"/>
                </a:solidFill>
                <a:latin typeface="Arial" panose="020B0604020202020204" pitchFamily="34" charset="0"/>
                <a:cs typeface="Arial" panose="020B0604020202020204" pitchFamily="34" charset="0"/>
              </a:rPr>
              <a:t>Chế tạo thử</a:t>
            </a:r>
            <a:endParaRPr lang="en-US" sz="1500" dirty="0">
              <a:latin typeface="Arial" panose="020B0604020202020204" pitchFamily="34" charset="0"/>
              <a:cs typeface="Arial" panose="020B0604020202020204" pitchFamily="34" charset="0"/>
            </a:endParaRPr>
          </a:p>
        </p:txBody>
      </p:sp>
      <p:sp>
        <p:nvSpPr>
          <p:cNvPr id="19" name="Text 17"/>
          <p:cNvSpPr/>
          <p:nvPr/>
        </p:nvSpPr>
        <p:spPr>
          <a:xfrm>
            <a:off x="3044952" y="4160520"/>
            <a:ext cx="2377440" cy="502920"/>
          </a:xfrm>
          <a:prstGeom prst="rect">
            <a:avLst/>
          </a:prstGeom>
          <a:noFill/>
          <a:ln/>
        </p:spPr>
        <p:txBody>
          <a:bodyPr wrap="square" lIns="0" tIns="0" rIns="0" bIns="0" rtlCol="0" anchor="ctr">
            <a:norm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Thiết bị, mô hình, phần mềm, quy trình</a:t>
            </a:r>
            <a:endParaRPr lang="en-US" sz="1600" dirty="0">
              <a:latin typeface="Arial" panose="020B0604020202020204" pitchFamily="34" charset="0"/>
              <a:cs typeface="Arial" panose="020B0604020202020204" pitchFamily="34" charset="0"/>
            </a:endParaRPr>
          </a:p>
        </p:txBody>
      </p:sp>
      <p:sp>
        <p:nvSpPr>
          <p:cNvPr id="20" name="Shape 18"/>
          <p:cNvSpPr/>
          <p:nvPr/>
        </p:nvSpPr>
        <p:spPr>
          <a:xfrm>
            <a:off x="6126480" y="2057400"/>
            <a:ext cx="1554480" cy="1554480"/>
          </a:xfrm>
          <a:prstGeom prst="ellipse">
            <a:avLst/>
          </a:prstGeom>
          <a:solidFill>
            <a:srgbClr val="F28C28"/>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21" name="Text 19"/>
          <p:cNvSpPr/>
          <p:nvPr/>
        </p:nvSpPr>
        <p:spPr>
          <a:xfrm>
            <a:off x="6647688" y="2487168"/>
            <a:ext cx="502920" cy="320040"/>
          </a:xfrm>
          <a:prstGeom prst="rect">
            <a:avLst/>
          </a:prstGeom>
          <a:noFill/>
          <a:ln/>
        </p:spPr>
        <p:txBody>
          <a:bodyPr wrap="square" lIns="0" tIns="0" rIns="0" bIns="0" rtlCol="0" anchor="ctr"/>
          <a:lstStyle/>
          <a:p>
            <a:pPr marL="0" indent="0" algn="ctr">
              <a:buNone/>
            </a:pPr>
            <a:r>
              <a:rPr lang="en-US" sz="2200" b="1" dirty="0">
                <a:solidFill>
                  <a:srgbClr val="FFFFFF"/>
                </a:solidFill>
                <a:latin typeface="Arial" panose="020B0604020202020204" pitchFamily="34" charset="0"/>
                <a:cs typeface="Arial" panose="020B0604020202020204" pitchFamily="34" charset="0"/>
              </a:rPr>
              <a:t>3</a:t>
            </a:r>
            <a:endParaRPr lang="en-US" sz="2200" dirty="0">
              <a:latin typeface="Arial" panose="020B0604020202020204" pitchFamily="34" charset="0"/>
              <a:cs typeface="Arial" panose="020B0604020202020204" pitchFamily="34" charset="0"/>
            </a:endParaRPr>
          </a:p>
        </p:txBody>
      </p:sp>
      <p:sp>
        <p:nvSpPr>
          <p:cNvPr id="22" name="Text 20"/>
          <p:cNvSpPr/>
          <p:nvPr/>
        </p:nvSpPr>
        <p:spPr>
          <a:xfrm>
            <a:off x="6080760" y="3822192"/>
            <a:ext cx="1645920" cy="274320"/>
          </a:xfrm>
          <a:prstGeom prst="rect">
            <a:avLst/>
          </a:prstGeom>
          <a:noFill/>
          <a:ln/>
        </p:spPr>
        <p:txBody>
          <a:bodyPr wrap="square" lIns="0" tIns="0" rIns="0" bIns="0" rtlCol="0" anchor="ctr"/>
          <a:lstStyle/>
          <a:p>
            <a:pPr marL="0" indent="0" algn="ctr">
              <a:buNone/>
            </a:pPr>
            <a:r>
              <a:rPr lang="en-US" sz="1500" b="1" dirty="0">
                <a:solidFill>
                  <a:srgbClr val="172A45"/>
                </a:solidFill>
                <a:latin typeface="Arial" panose="020B0604020202020204" pitchFamily="34" charset="0"/>
                <a:cs typeface="Arial" panose="020B0604020202020204" pitchFamily="34" charset="0"/>
              </a:rPr>
              <a:t>Vận hành thử</a:t>
            </a:r>
            <a:endParaRPr lang="en-US" sz="1500" dirty="0">
              <a:latin typeface="Arial" panose="020B0604020202020204" pitchFamily="34" charset="0"/>
              <a:cs typeface="Arial" panose="020B0604020202020204" pitchFamily="34" charset="0"/>
            </a:endParaRPr>
          </a:p>
        </p:txBody>
      </p:sp>
      <p:sp>
        <p:nvSpPr>
          <p:cNvPr id="23" name="Text 21"/>
          <p:cNvSpPr/>
          <p:nvPr/>
        </p:nvSpPr>
        <p:spPr>
          <a:xfrm>
            <a:off x="5742432" y="4160520"/>
            <a:ext cx="2377440" cy="502920"/>
          </a:xfrm>
          <a:prstGeom prst="rect">
            <a:avLst/>
          </a:prstGeom>
          <a:noFill/>
          <a:ln/>
        </p:spPr>
        <p:txBody>
          <a:bodyPr wrap="square" lIns="0" tIns="0" rIns="0" bIns="0" rtlCol="0" anchor="ctr">
            <a:norm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Kiểm chứng, cải tiến, tiêu chuẩn hóa</a:t>
            </a:r>
            <a:endParaRPr lang="en-US" sz="1600" dirty="0">
              <a:latin typeface="Arial" panose="020B0604020202020204" pitchFamily="34" charset="0"/>
              <a:cs typeface="Arial" panose="020B0604020202020204" pitchFamily="34" charset="0"/>
            </a:endParaRPr>
          </a:p>
        </p:txBody>
      </p:sp>
      <p:sp>
        <p:nvSpPr>
          <p:cNvPr id="24" name="Shape 22"/>
          <p:cNvSpPr/>
          <p:nvPr/>
        </p:nvSpPr>
        <p:spPr>
          <a:xfrm>
            <a:off x="8823960" y="2057400"/>
            <a:ext cx="1554480" cy="1554480"/>
          </a:xfrm>
          <a:prstGeom prst="ellipse">
            <a:avLst/>
          </a:prstGeom>
          <a:solidFill>
            <a:srgbClr val="4CAF50"/>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25" name="Text 23"/>
          <p:cNvSpPr/>
          <p:nvPr/>
        </p:nvSpPr>
        <p:spPr>
          <a:xfrm>
            <a:off x="9345168" y="2487168"/>
            <a:ext cx="502920" cy="320040"/>
          </a:xfrm>
          <a:prstGeom prst="rect">
            <a:avLst/>
          </a:prstGeom>
          <a:noFill/>
          <a:ln/>
        </p:spPr>
        <p:txBody>
          <a:bodyPr wrap="square" lIns="0" tIns="0" rIns="0" bIns="0" rtlCol="0" anchor="ctr"/>
          <a:lstStyle/>
          <a:p>
            <a:pPr marL="0" indent="0" algn="ctr">
              <a:buNone/>
            </a:pPr>
            <a:r>
              <a:rPr lang="en-US" sz="2200" b="1" dirty="0">
                <a:solidFill>
                  <a:srgbClr val="FFFFFF"/>
                </a:solidFill>
                <a:latin typeface="Arial" panose="020B0604020202020204" pitchFamily="34" charset="0"/>
                <a:cs typeface="Arial" panose="020B0604020202020204" pitchFamily="34" charset="0"/>
              </a:rPr>
              <a:t>4</a:t>
            </a:r>
            <a:endParaRPr lang="en-US" sz="2200" dirty="0">
              <a:latin typeface="Arial" panose="020B0604020202020204" pitchFamily="34" charset="0"/>
              <a:cs typeface="Arial" panose="020B0604020202020204" pitchFamily="34" charset="0"/>
            </a:endParaRPr>
          </a:p>
        </p:txBody>
      </p:sp>
      <p:sp>
        <p:nvSpPr>
          <p:cNvPr id="26" name="Text 24"/>
          <p:cNvSpPr/>
          <p:nvPr/>
        </p:nvSpPr>
        <p:spPr>
          <a:xfrm>
            <a:off x="8778240" y="3822192"/>
            <a:ext cx="1645920" cy="274320"/>
          </a:xfrm>
          <a:prstGeom prst="rect">
            <a:avLst/>
          </a:prstGeom>
          <a:noFill/>
          <a:ln/>
        </p:spPr>
        <p:txBody>
          <a:bodyPr wrap="square" lIns="0" tIns="0" rIns="0" bIns="0" rtlCol="0" anchor="ctr"/>
          <a:lstStyle/>
          <a:p>
            <a:pPr marL="0" indent="0" algn="ctr">
              <a:buNone/>
            </a:pPr>
            <a:r>
              <a:rPr lang="en-US" sz="1500" b="1" dirty="0">
                <a:solidFill>
                  <a:srgbClr val="172A45"/>
                </a:solidFill>
                <a:latin typeface="Arial" panose="020B0604020202020204" pitchFamily="34" charset="0"/>
                <a:cs typeface="Arial" panose="020B0604020202020204" pitchFamily="34" charset="0"/>
              </a:rPr>
              <a:t>Ứng dụng</a:t>
            </a:r>
            <a:endParaRPr lang="en-US" sz="1500" dirty="0">
              <a:latin typeface="Arial" panose="020B0604020202020204" pitchFamily="34" charset="0"/>
              <a:cs typeface="Arial" panose="020B0604020202020204" pitchFamily="34" charset="0"/>
            </a:endParaRPr>
          </a:p>
        </p:txBody>
      </p:sp>
      <p:sp>
        <p:nvSpPr>
          <p:cNvPr id="27" name="Text 25"/>
          <p:cNvSpPr/>
          <p:nvPr/>
        </p:nvSpPr>
        <p:spPr>
          <a:xfrm>
            <a:off x="8439912" y="4160520"/>
            <a:ext cx="2377440" cy="502920"/>
          </a:xfrm>
          <a:prstGeom prst="rect">
            <a:avLst/>
          </a:prstGeom>
          <a:noFill/>
          <a:ln/>
        </p:spPr>
        <p:txBody>
          <a:bodyPr wrap="square" lIns="0" tIns="0" rIns="0" bIns="0" rtlCol="0" anchor="ctr">
            <a:norm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Sản xuất thực tế, thương mại hóa</a:t>
            </a:r>
            <a:endParaRPr lang="en-US" sz="1600" dirty="0">
              <a:latin typeface="Arial" panose="020B0604020202020204" pitchFamily="34" charset="0"/>
              <a:cs typeface="Arial" panose="020B0604020202020204" pitchFamily="34" charset="0"/>
            </a:endParaRPr>
          </a:p>
        </p:txBody>
      </p:sp>
      <p:sp>
        <p:nvSpPr>
          <p:cNvPr id="28" name="Shape 26"/>
          <p:cNvSpPr/>
          <p:nvPr/>
        </p:nvSpPr>
        <p:spPr>
          <a:xfrm>
            <a:off x="1143000" y="5394960"/>
            <a:ext cx="9966960" cy="685800"/>
          </a:xfrm>
          <a:prstGeom prst="roundRect">
            <a:avLst>
              <a:gd name="adj" fmla="val 10667"/>
            </a:avLst>
          </a:prstGeom>
          <a:solidFill>
            <a:srgbClr val="172A45">
              <a:alpha val="93000"/>
            </a:srgbClr>
          </a:solidFill>
          <a:ln w="12700">
            <a:solidFill>
              <a:srgbClr val="172A45">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29" name="Text 27"/>
          <p:cNvSpPr/>
          <p:nvPr/>
        </p:nvSpPr>
        <p:spPr>
          <a:xfrm>
            <a:off x="1289304" y="5504688"/>
            <a:ext cx="9674352" cy="466344"/>
          </a:xfrm>
          <a:prstGeom prst="rect">
            <a:avLst/>
          </a:prstGeom>
          <a:noFill/>
          <a:ln/>
        </p:spPr>
        <p:txBody>
          <a:bodyPr wrap="square" lIns="254" tIns="254" rIns="254" bIns="254" rtlCol="0" anchor="ctr">
            <a:normAutofit/>
          </a:bodyPr>
          <a:lstStyle/>
          <a:p>
            <a:pPr marL="0" indent="0" algn="ctr">
              <a:buNone/>
            </a:pPr>
            <a:r>
              <a:rPr lang="en-US" sz="1500" b="1" dirty="0">
                <a:solidFill>
                  <a:srgbClr val="FFFFFF"/>
                </a:solidFill>
                <a:latin typeface="Arial" panose="020B0604020202020204" pitchFamily="34" charset="0"/>
                <a:cs typeface="Arial" panose="020B0604020202020204" pitchFamily="34" charset="0"/>
              </a:rPr>
              <a:t>Điểm cần phân biệt: “nghiệm thu đề tài” là một mốc phát triển công nghệ, chưa phải là điểm kết thúc của quá trình thương mại hóa.</a:t>
            </a:r>
            <a:endParaRPr lang="en-US" sz="1500"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a:bodyPr>
          <a:lstStyle/>
          <a:p>
            <a:pPr marL="0" indent="0">
              <a:buNone/>
            </a:pPr>
            <a:r>
              <a:rPr lang="en-US" sz="2500" b="1" dirty="0">
                <a:solidFill>
                  <a:srgbClr val="172A45"/>
                </a:solidFill>
                <a:latin typeface="Arial" panose="020B0604020202020204" pitchFamily="34" charset="0"/>
                <a:ea typeface="Aptos Display" pitchFamily="34" charset="-122"/>
                <a:cs typeface="Arial" panose="020B0604020202020204" pitchFamily="34" charset="0"/>
              </a:rPr>
              <a:t>Ba thuận lợi chính cho nghiên cứu ứng dụng</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050" dirty="0">
                <a:solidFill>
                  <a:srgbClr val="64748B"/>
                </a:solidFill>
                <a:latin typeface="Arial" panose="020B0604020202020204" pitchFamily="34" charset="0"/>
                <a:cs typeface="Arial" panose="020B0604020202020204" pitchFamily="34" charset="0"/>
              </a:rPr>
              <a:t>Chủ trương, nhu cầu sản xuất và năng lực đội ngũ tạo nền tảng triển khai sản phẩm dạng III</a:t>
            </a:r>
            <a:endParaRPr lang="en-US" sz="105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05</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822960" y="1600200"/>
            <a:ext cx="2971800" cy="2926080"/>
          </a:xfrm>
          <a:prstGeom prst="roundRect">
            <a:avLst>
              <a:gd name="adj" fmla="val 2500"/>
            </a:avLst>
          </a:prstGeom>
          <a:solidFill>
            <a:srgbClr val="FFFFFF"/>
          </a:solidFill>
          <a:ln w="12700">
            <a:solidFill>
              <a:srgbClr val="D6E3EA"/>
            </a:solidFill>
            <a:prstDash val="solid"/>
          </a:ln>
        </p:spPr>
        <p:txBody>
          <a:bodyPr/>
          <a:lstStyle/>
          <a:p>
            <a:endParaRPr lang="en-US">
              <a:latin typeface="Arial" panose="020B0604020202020204" pitchFamily="34" charset="0"/>
              <a:cs typeface="Arial" panose="020B0604020202020204" pitchFamily="34" charset="0"/>
            </a:endParaRPr>
          </a:p>
        </p:txBody>
      </p:sp>
      <p:sp>
        <p:nvSpPr>
          <p:cNvPr id="10" name="Shape 8"/>
          <p:cNvSpPr/>
          <p:nvPr/>
        </p:nvSpPr>
        <p:spPr>
          <a:xfrm>
            <a:off x="1691640" y="1874520"/>
            <a:ext cx="1143000" cy="1143000"/>
          </a:xfrm>
          <a:prstGeom prst="ellipse">
            <a:avLst/>
          </a:prstGeom>
          <a:solidFill>
            <a:srgbClr val="22577A"/>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11" name="Text 9"/>
          <p:cNvSpPr/>
          <p:nvPr/>
        </p:nvSpPr>
        <p:spPr>
          <a:xfrm>
            <a:off x="2020824" y="2185416"/>
            <a:ext cx="475488" cy="219456"/>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anose="020B0604020202020204" pitchFamily="34" charset="0"/>
                <a:cs typeface="Arial" panose="020B0604020202020204" pitchFamily="34" charset="0"/>
              </a:rPr>
              <a:t>1</a:t>
            </a:r>
            <a:endParaRPr lang="en-US" sz="1800" dirty="0">
              <a:latin typeface="Arial" panose="020B0604020202020204" pitchFamily="34" charset="0"/>
              <a:cs typeface="Arial" panose="020B0604020202020204" pitchFamily="34" charset="0"/>
            </a:endParaRPr>
          </a:p>
        </p:txBody>
      </p:sp>
      <p:sp>
        <p:nvSpPr>
          <p:cNvPr id="12" name="Text 10"/>
          <p:cNvSpPr/>
          <p:nvPr/>
        </p:nvSpPr>
        <p:spPr>
          <a:xfrm>
            <a:off x="1051560" y="3337560"/>
            <a:ext cx="2514600" cy="365760"/>
          </a:xfrm>
          <a:prstGeom prst="rect">
            <a:avLst/>
          </a:prstGeom>
          <a:noFill/>
          <a:ln/>
        </p:spPr>
        <p:txBody>
          <a:bodyPr wrap="square" lIns="0" tIns="0" rIns="0" bIns="0" rtlCol="0" anchor="ctr"/>
          <a:lstStyle/>
          <a:p>
            <a:pPr marL="0" indent="0" algn="ctr">
              <a:buNone/>
            </a:pPr>
            <a:r>
              <a:rPr lang="en-US" sz="1800" b="1" dirty="0">
                <a:solidFill>
                  <a:srgbClr val="172A45"/>
                </a:solidFill>
                <a:latin typeface="Arial" panose="020B0604020202020204" pitchFamily="34" charset="0"/>
                <a:cs typeface="Arial" panose="020B0604020202020204" pitchFamily="34" charset="0"/>
              </a:rPr>
              <a:t>Chủ </a:t>
            </a:r>
            <a:r>
              <a:rPr lang="en-US" sz="1800" b="1">
                <a:solidFill>
                  <a:srgbClr val="172A45"/>
                </a:solidFill>
                <a:latin typeface="Arial" panose="020B0604020202020204" pitchFamily="34" charset="0"/>
                <a:cs typeface="Arial" panose="020B0604020202020204" pitchFamily="34" charset="0"/>
              </a:rPr>
              <a:t>trương,</a:t>
            </a:r>
          </a:p>
          <a:p>
            <a:pPr marL="0" indent="0" algn="ctr">
              <a:buNone/>
            </a:pPr>
            <a:r>
              <a:rPr lang="en-US" sz="1800" b="1">
                <a:solidFill>
                  <a:srgbClr val="172A45"/>
                </a:solidFill>
                <a:latin typeface="Arial" panose="020B0604020202020204" pitchFamily="34" charset="0"/>
                <a:cs typeface="Arial" panose="020B0604020202020204" pitchFamily="34" charset="0"/>
              </a:rPr>
              <a:t>chính </a:t>
            </a:r>
            <a:r>
              <a:rPr lang="en-US" sz="1800" b="1" dirty="0">
                <a:solidFill>
                  <a:srgbClr val="172A45"/>
                </a:solidFill>
                <a:latin typeface="Arial" panose="020B0604020202020204" pitchFamily="34" charset="0"/>
                <a:cs typeface="Arial" panose="020B0604020202020204" pitchFamily="34" charset="0"/>
              </a:rPr>
              <a:t>sách</a:t>
            </a:r>
            <a:endParaRPr lang="en-US" sz="1800" dirty="0">
              <a:latin typeface="Arial" panose="020B0604020202020204" pitchFamily="34" charset="0"/>
              <a:cs typeface="Arial" panose="020B0604020202020204" pitchFamily="34" charset="0"/>
            </a:endParaRPr>
          </a:p>
        </p:txBody>
      </p:sp>
      <p:sp>
        <p:nvSpPr>
          <p:cNvPr id="13" name="Text 11"/>
          <p:cNvSpPr/>
          <p:nvPr/>
        </p:nvSpPr>
        <p:spPr>
          <a:xfrm>
            <a:off x="1115568" y="3813048"/>
            <a:ext cx="2377440" cy="502920"/>
          </a:xfrm>
          <a:prstGeom prst="rect">
            <a:avLst/>
          </a:prstGeom>
          <a:noFill/>
          <a:ln/>
        </p:spPr>
        <p:txBody>
          <a:bodyPr wrap="square" lIns="0" tIns="0" rIns="0" bIns="0" rtlCol="0" anchor="ctr">
            <a:normAutofit/>
          </a:bodyPr>
          <a:lstStyle/>
          <a:p>
            <a:pPr marL="0" indent="0" algn="ctr">
              <a:buNone/>
            </a:pPr>
            <a:r>
              <a:rPr lang="en-US" sz="1250" dirty="0">
                <a:solidFill>
                  <a:srgbClr val="0F172A"/>
                </a:solidFill>
                <a:latin typeface="Arial" panose="020B0604020202020204" pitchFamily="34" charset="0"/>
                <a:cs typeface="Arial" panose="020B0604020202020204" pitchFamily="34" charset="0"/>
              </a:rPr>
              <a:t>KHCN, đổi mới sáng tạo, chuyển đổi số được quan tâm mạnh hơn.</a:t>
            </a:r>
            <a:endParaRPr lang="en-US" sz="1250" dirty="0">
              <a:latin typeface="Arial" panose="020B0604020202020204" pitchFamily="34" charset="0"/>
              <a:cs typeface="Arial" panose="020B0604020202020204" pitchFamily="34" charset="0"/>
            </a:endParaRPr>
          </a:p>
        </p:txBody>
      </p:sp>
      <p:sp>
        <p:nvSpPr>
          <p:cNvPr id="14" name="Shape 12"/>
          <p:cNvSpPr/>
          <p:nvPr/>
        </p:nvSpPr>
        <p:spPr>
          <a:xfrm>
            <a:off x="4480560" y="1600200"/>
            <a:ext cx="2971800" cy="2926080"/>
          </a:xfrm>
          <a:prstGeom prst="roundRect">
            <a:avLst>
              <a:gd name="adj" fmla="val 2500"/>
            </a:avLst>
          </a:prstGeom>
          <a:solidFill>
            <a:srgbClr val="FFFFFF"/>
          </a:solidFill>
          <a:ln w="12700">
            <a:solidFill>
              <a:srgbClr val="D6E3EA"/>
            </a:solidFill>
            <a:prstDash val="solid"/>
          </a:ln>
        </p:spPr>
        <p:txBody>
          <a:bodyPr/>
          <a:lstStyle/>
          <a:p>
            <a:endParaRPr lang="en-US">
              <a:latin typeface="Arial" panose="020B0604020202020204" pitchFamily="34" charset="0"/>
              <a:cs typeface="Arial" panose="020B0604020202020204" pitchFamily="34" charset="0"/>
            </a:endParaRPr>
          </a:p>
        </p:txBody>
      </p:sp>
      <p:sp>
        <p:nvSpPr>
          <p:cNvPr id="15" name="Shape 13"/>
          <p:cNvSpPr/>
          <p:nvPr/>
        </p:nvSpPr>
        <p:spPr>
          <a:xfrm>
            <a:off x="5349240" y="1874520"/>
            <a:ext cx="1143000" cy="1143000"/>
          </a:xfrm>
          <a:prstGeom prst="ellipse">
            <a:avLst/>
          </a:prstGeom>
          <a:solidFill>
            <a:srgbClr val="1B998B"/>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16" name="Text 14"/>
          <p:cNvSpPr/>
          <p:nvPr/>
        </p:nvSpPr>
        <p:spPr>
          <a:xfrm>
            <a:off x="5678424" y="2185416"/>
            <a:ext cx="475488" cy="219456"/>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anose="020B0604020202020204" pitchFamily="34" charset="0"/>
                <a:cs typeface="Arial" panose="020B0604020202020204" pitchFamily="34" charset="0"/>
              </a:rPr>
              <a:t>2</a:t>
            </a:r>
            <a:endParaRPr lang="en-US" sz="1800" dirty="0">
              <a:latin typeface="Arial" panose="020B0604020202020204" pitchFamily="34" charset="0"/>
              <a:cs typeface="Arial" panose="020B0604020202020204" pitchFamily="34" charset="0"/>
            </a:endParaRPr>
          </a:p>
        </p:txBody>
      </p:sp>
      <p:sp>
        <p:nvSpPr>
          <p:cNvPr id="17" name="Text 15"/>
          <p:cNvSpPr/>
          <p:nvPr/>
        </p:nvSpPr>
        <p:spPr>
          <a:xfrm>
            <a:off x="4709160" y="3337560"/>
            <a:ext cx="2514600" cy="365760"/>
          </a:xfrm>
          <a:prstGeom prst="rect">
            <a:avLst/>
          </a:prstGeom>
          <a:noFill/>
          <a:ln/>
        </p:spPr>
        <p:txBody>
          <a:bodyPr wrap="square" lIns="0" tIns="0" rIns="0" bIns="0" rtlCol="0" anchor="ctr"/>
          <a:lstStyle/>
          <a:p>
            <a:pPr marL="0" indent="0" algn="ctr">
              <a:buNone/>
            </a:pPr>
            <a:r>
              <a:rPr lang="en-US" sz="1800" b="1" dirty="0">
                <a:solidFill>
                  <a:srgbClr val="172A45"/>
                </a:solidFill>
                <a:latin typeface="Arial" panose="020B0604020202020204" pitchFamily="34" charset="0"/>
                <a:cs typeface="Arial" panose="020B0604020202020204" pitchFamily="34" charset="0"/>
              </a:rPr>
              <a:t>Nhu cầu </a:t>
            </a:r>
            <a:r>
              <a:rPr lang="en-US" sz="1800" b="1">
                <a:solidFill>
                  <a:srgbClr val="172A45"/>
                </a:solidFill>
                <a:latin typeface="Arial" panose="020B0604020202020204" pitchFamily="34" charset="0"/>
                <a:cs typeface="Arial" panose="020B0604020202020204" pitchFamily="34" charset="0"/>
              </a:rPr>
              <a:t>sản xuất</a:t>
            </a:r>
          </a:p>
          <a:p>
            <a:pPr marL="0" indent="0" algn="ctr">
              <a:buNone/>
            </a:pPr>
            <a:r>
              <a:rPr lang="en-US" b="1">
                <a:solidFill>
                  <a:srgbClr val="172A45"/>
                </a:solidFill>
                <a:latin typeface="Arial" panose="020B0604020202020204" pitchFamily="34" charset="0"/>
                <a:cs typeface="Arial" panose="020B0604020202020204" pitchFamily="34" charset="0"/>
              </a:rPr>
              <a:t>rõ ràng</a:t>
            </a:r>
            <a:endParaRPr lang="en-US" sz="1800" dirty="0">
              <a:latin typeface="Arial" panose="020B0604020202020204" pitchFamily="34" charset="0"/>
              <a:cs typeface="Arial" panose="020B0604020202020204" pitchFamily="34" charset="0"/>
            </a:endParaRPr>
          </a:p>
        </p:txBody>
      </p:sp>
      <p:sp>
        <p:nvSpPr>
          <p:cNvPr id="18" name="Text 16"/>
          <p:cNvSpPr/>
          <p:nvPr/>
        </p:nvSpPr>
        <p:spPr>
          <a:xfrm>
            <a:off x="4773168" y="3813048"/>
            <a:ext cx="2377440" cy="502920"/>
          </a:xfrm>
          <a:prstGeom prst="rect">
            <a:avLst/>
          </a:prstGeom>
          <a:noFill/>
          <a:ln/>
        </p:spPr>
        <p:txBody>
          <a:bodyPr wrap="square" lIns="0" tIns="0" rIns="0" bIns="0" rtlCol="0" anchor="ctr">
            <a:normAutofit fontScale="92500" lnSpcReduction="10000"/>
          </a:bodyPr>
          <a:lstStyle/>
          <a:p>
            <a:pPr marL="0" indent="0" algn="ctr">
              <a:buNone/>
            </a:pPr>
            <a:r>
              <a:rPr lang="en-US" sz="1250" dirty="0">
                <a:solidFill>
                  <a:srgbClr val="0F172A"/>
                </a:solidFill>
                <a:latin typeface="Arial" panose="020B0604020202020204" pitchFamily="34" charset="0"/>
                <a:cs typeface="Arial" panose="020B0604020202020204" pitchFamily="34" charset="0"/>
              </a:rPr>
              <a:t>Thiết bị, phụ tùng, điều khiển, giám sát cần phù hợp điều kiện trong nước.</a:t>
            </a:r>
            <a:endParaRPr lang="en-US" sz="1250" dirty="0">
              <a:latin typeface="Arial" panose="020B0604020202020204" pitchFamily="34" charset="0"/>
              <a:cs typeface="Arial" panose="020B0604020202020204" pitchFamily="34" charset="0"/>
            </a:endParaRPr>
          </a:p>
        </p:txBody>
      </p:sp>
      <p:sp>
        <p:nvSpPr>
          <p:cNvPr id="19" name="Shape 17"/>
          <p:cNvSpPr/>
          <p:nvPr/>
        </p:nvSpPr>
        <p:spPr>
          <a:xfrm>
            <a:off x="8138160" y="1600200"/>
            <a:ext cx="2971800" cy="2926080"/>
          </a:xfrm>
          <a:prstGeom prst="roundRect">
            <a:avLst>
              <a:gd name="adj" fmla="val 2500"/>
            </a:avLst>
          </a:prstGeom>
          <a:solidFill>
            <a:srgbClr val="FFFFFF"/>
          </a:solidFill>
          <a:ln w="12700">
            <a:solidFill>
              <a:srgbClr val="D6E3EA"/>
            </a:solidFill>
            <a:prstDash val="solid"/>
          </a:ln>
        </p:spPr>
        <p:txBody>
          <a:bodyPr/>
          <a:lstStyle/>
          <a:p>
            <a:endParaRPr lang="en-US">
              <a:latin typeface="Arial" panose="020B0604020202020204" pitchFamily="34" charset="0"/>
              <a:cs typeface="Arial" panose="020B0604020202020204" pitchFamily="34" charset="0"/>
            </a:endParaRPr>
          </a:p>
        </p:txBody>
      </p:sp>
      <p:sp>
        <p:nvSpPr>
          <p:cNvPr id="20" name="Shape 18"/>
          <p:cNvSpPr/>
          <p:nvPr/>
        </p:nvSpPr>
        <p:spPr>
          <a:xfrm>
            <a:off x="9006840" y="1874520"/>
            <a:ext cx="1143000" cy="1143000"/>
          </a:xfrm>
          <a:prstGeom prst="ellipse">
            <a:avLst/>
          </a:prstGeom>
          <a:solidFill>
            <a:srgbClr val="F28C28"/>
          </a:solidFill>
          <a:ln w="12700">
            <a:solidFill>
              <a:srgbClr val="FFFFFF"/>
            </a:solidFill>
            <a:prstDash val="solid"/>
          </a:ln>
        </p:spPr>
        <p:txBody>
          <a:bodyPr/>
          <a:lstStyle/>
          <a:p>
            <a:endParaRPr lang="en-US">
              <a:latin typeface="Arial" panose="020B0604020202020204" pitchFamily="34" charset="0"/>
              <a:cs typeface="Arial" panose="020B0604020202020204" pitchFamily="34" charset="0"/>
            </a:endParaRPr>
          </a:p>
        </p:txBody>
      </p:sp>
      <p:sp>
        <p:nvSpPr>
          <p:cNvPr id="21" name="Text 19"/>
          <p:cNvSpPr/>
          <p:nvPr/>
        </p:nvSpPr>
        <p:spPr>
          <a:xfrm>
            <a:off x="9336024" y="2185416"/>
            <a:ext cx="475488" cy="219456"/>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anose="020B0604020202020204" pitchFamily="34" charset="0"/>
                <a:cs typeface="Arial" panose="020B0604020202020204" pitchFamily="34" charset="0"/>
              </a:rPr>
              <a:t>3</a:t>
            </a:r>
            <a:endParaRPr lang="en-US" sz="1800" dirty="0">
              <a:latin typeface="Arial" panose="020B0604020202020204" pitchFamily="34" charset="0"/>
              <a:cs typeface="Arial" panose="020B0604020202020204" pitchFamily="34" charset="0"/>
            </a:endParaRPr>
          </a:p>
        </p:txBody>
      </p:sp>
      <p:sp>
        <p:nvSpPr>
          <p:cNvPr id="22" name="Text 20"/>
          <p:cNvSpPr/>
          <p:nvPr/>
        </p:nvSpPr>
        <p:spPr>
          <a:xfrm>
            <a:off x="8366760" y="3337560"/>
            <a:ext cx="2514600" cy="365760"/>
          </a:xfrm>
          <a:prstGeom prst="rect">
            <a:avLst/>
          </a:prstGeom>
          <a:noFill/>
          <a:ln/>
        </p:spPr>
        <p:txBody>
          <a:bodyPr wrap="square" lIns="0" tIns="0" rIns="0" bIns="0" rtlCol="0" anchor="ctr"/>
          <a:lstStyle/>
          <a:p>
            <a:pPr marL="0" indent="0" algn="ctr">
              <a:buNone/>
            </a:pPr>
            <a:r>
              <a:rPr lang="en-US" sz="1800" b="1" dirty="0">
                <a:solidFill>
                  <a:srgbClr val="172A45"/>
                </a:solidFill>
                <a:latin typeface="Arial" panose="020B0604020202020204" pitchFamily="34" charset="0"/>
                <a:cs typeface="Arial" panose="020B0604020202020204" pitchFamily="34" charset="0"/>
              </a:rPr>
              <a:t>Năng lực </a:t>
            </a:r>
            <a:r>
              <a:rPr lang="en-US" sz="1800" b="1">
                <a:solidFill>
                  <a:srgbClr val="172A45"/>
                </a:solidFill>
                <a:latin typeface="Arial" panose="020B0604020202020204" pitchFamily="34" charset="0"/>
                <a:cs typeface="Arial" panose="020B0604020202020204" pitchFamily="34" charset="0"/>
              </a:rPr>
              <a:t>kỹ thuật</a:t>
            </a:r>
          </a:p>
          <a:p>
            <a:pPr marL="0" indent="0" algn="ctr">
              <a:buNone/>
            </a:pPr>
            <a:r>
              <a:rPr lang="en-US" b="1">
                <a:solidFill>
                  <a:srgbClr val="172A45"/>
                </a:solidFill>
                <a:latin typeface="Arial" panose="020B0604020202020204" pitchFamily="34" charset="0"/>
                <a:cs typeface="Arial" panose="020B0604020202020204" pitchFamily="34" charset="0"/>
              </a:rPr>
              <a:t>nâng cao</a:t>
            </a:r>
            <a:endParaRPr lang="en-US" sz="1800" dirty="0">
              <a:latin typeface="Arial" panose="020B0604020202020204" pitchFamily="34" charset="0"/>
              <a:cs typeface="Arial" panose="020B0604020202020204" pitchFamily="34" charset="0"/>
            </a:endParaRPr>
          </a:p>
        </p:txBody>
      </p:sp>
      <p:sp>
        <p:nvSpPr>
          <p:cNvPr id="23" name="Text 21"/>
          <p:cNvSpPr/>
          <p:nvPr/>
        </p:nvSpPr>
        <p:spPr>
          <a:xfrm>
            <a:off x="8430768" y="3813048"/>
            <a:ext cx="2377440" cy="502920"/>
          </a:xfrm>
          <a:prstGeom prst="rect">
            <a:avLst/>
          </a:prstGeom>
          <a:noFill/>
          <a:ln/>
        </p:spPr>
        <p:txBody>
          <a:bodyPr wrap="square" lIns="0" tIns="0" rIns="0" bIns="0" rtlCol="0" anchor="ctr">
            <a:normAutofit/>
          </a:bodyPr>
          <a:lstStyle/>
          <a:p>
            <a:pPr marL="0" indent="0" algn="ctr">
              <a:buNone/>
            </a:pPr>
            <a:r>
              <a:rPr lang="en-US" sz="1250" dirty="0">
                <a:solidFill>
                  <a:srgbClr val="0F172A"/>
                </a:solidFill>
                <a:latin typeface="Arial" panose="020B0604020202020204" pitchFamily="34" charset="0"/>
                <a:cs typeface="Arial" panose="020B0604020202020204" pitchFamily="34" charset="0"/>
              </a:rPr>
              <a:t>Kỹ sư tiếp cận nhanh thiết kế, mô phỏng, tự động hóa, dữ liệu số.</a:t>
            </a:r>
            <a:endParaRPr lang="en-US" sz="1250" dirty="0">
              <a:latin typeface="Arial" panose="020B0604020202020204" pitchFamily="34" charset="0"/>
              <a:cs typeface="Arial" panose="020B0604020202020204" pitchFamily="34" charset="0"/>
            </a:endParaRPr>
          </a:p>
        </p:txBody>
      </p:sp>
      <p:sp>
        <p:nvSpPr>
          <p:cNvPr id="24" name="Text 22"/>
          <p:cNvSpPr/>
          <p:nvPr/>
        </p:nvSpPr>
        <p:spPr>
          <a:xfrm>
            <a:off x="960120" y="5166360"/>
            <a:ext cx="10058400" cy="502920"/>
          </a:xfrm>
          <a:prstGeom prst="rect">
            <a:avLst/>
          </a:prstGeom>
          <a:noFill/>
          <a:ln/>
        </p:spPr>
        <p:txBody>
          <a:bodyPr wrap="square" lIns="0" tIns="0" rIns="0" bIns="0" rtlCol="0" anchor="ctr"/>
          <a:lstStyle/>
          <a:p>
            <a:pPr marL="0" indent="0" algn="ctr">
              <a:buNone/>
            </a:pPr>
            <a:r>
              <a:rPr lang="en-US" sz="1800" b="1" dirty="0">
                <a:solidFill>
                  <a:srgbClr val="1B998B"/>
                </a:solidFill>
                <a:latin typeface="Arial" panose="020B0604020202020204" pitchFamily="34" charset="0"/>
                <a:cs typeface="Arial" panose="020B0604020202020204" pitchFamily="34" charset="0"/>
              </a:rPr>
              <a:t>Thuận lợi chỉ trở thành kết quả khi được nối với cơ chế đặt hàng, thử nghiệm và sử dụng sản phẩm trong thực tế.</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a:bodyPr>
          <a:lstStyle/>
          <a:p>
            <a:pPr marL="0" indent="0">
              <a:buNone/>
            </a:pPr>
            <a:r>
              <a:rPr lang="en-US" sz="2500" b="1" dirty="0">
                <a:solidFill>
                  <a:srgbClr val="172A45"/>
                </a:solidFill>
                <a:latin typeface="Arial" panose="020B0604020202020204" pitchFamily="34" charset="0"/>
                <a:ea typeface="Aptos Display" pitchFamily="34" charset="-122"/>
                <a:cs typeface="Arial" panose="020B0604020202020204" pitchFamily="34" charset="0"/>
              </a:rPr>
              <a:t>Khó khăn trọng tâm: rủi ro tài chính và đầu ra</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050" dirty="0">
                <a:solidFill>
                  <a:srgbClr val="64748B"/>
                </a:solidFill>
                <a:latin typeface="Arial" panose="020B0604020202020204" pitchFamily="34" charset="0"/>
                <a:cs typeface="Arial" panose="020B0604020202020204" pitchFamily="34" charset="0"/>
              </a:rPr>
              <a:t>Sản phẩm nghiên cứu thường phải cạnh tranh với hàng thương mại khi chưa có đủ dữ liệu vận hành dài hạn</a:t>
            </a:r>
            <a:endParaRPr lang="en-US" sz="105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06</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1143000" y="2103120"/>
            <a:ext cx="4343400" cy="0"/>
          </a:xfrm>
          <a:prstGeom prst="line">
            <a:avLst/>
          </a:prstGeom>
          <a:noFill/>
          <a:ln w="12700">
            <a:solidFill>
              <a:srgbClr val="C44536"/>
            </a:solidFill>
            <a:prstDash val="solid"/>
          </a:ln>
        </p:spPr>
        <p:txBody>
          <a:bodyPr/>
          <a:lstStyle/>
          <a:p>
            <a:endParaRPr lang="en-US">
              <a:latin typeface="Arial" panose="020B0604020202020204" pitchFamily="34" charset="0"/>
              <a:cs typeface="Arial" panose="020B0604020202020204" pitchFamily="34" charset="0"/>
            </a:endParaRPr>
          </a:p>
        </p:txBody>
      </p:sp>
      <p:sp>
        <p:nvSpPr>
          <p:cNvPr id="10" name="Text 8"/>
          <p:cNvSpPr/>
          <p:nvPr/>
        </p:nvSpPr>
        <p:spPr>
          <a:xfrm>
            <a:off x="1325880" y="1673352"/>
            <a:ext cx="4023360" cy="320040"/>
          </a:xfrm>
          <a:prstGeom prst="rect">
            <a:avLst/>
          </a:prstGeom>
          <a:noFill/>
          <a:ln/>
        </p:spPr>
        <p:txBody>
          <a:bodyPr wrap="square" lIns="0" tIns="0" rIns="0" bIns="0" rtlCol="0" anchor="ctr"/>
          <a:lstStyle/>
          <a:p>
            <a:pPr marL="0" indent="0">
              <a:buNone/>
            </a:pPr>
            <a:r>
              <a:rPr lang="en-US" sz="2000" b="1" dirty="0">
                <a:solidFill>
                  <a:srgbClr val="172A45"/>
                </a:solidFill>
                <a:latin typeface="Arial" panose="020B0604020202020204" pitchFamily="34" charset="0"/>
                <a:cs typeface="Arial" panose="020B0604020202020204" pitchFamily="34" charset="0"/>
              </a:rPr>
              <a:t>Vốn đối ứng</a:t>
            </a:r>
            <a:endParaRPr lang="en-US" sz="2000" dirty="0">
              <a:latin typeface="Arial" panose="020B0604020202020204" pitchFamily="34" charset="0"/>
              <a:cs typeface="Arial" panose="020B0604020202020204" pitchFamily="34" charset="0"/>
            </a:endParaRPr>
          </a:p>
        </p:txBody>
      </p:sp>
      <p:sp>
        <p:nvSpPr>
          <p:cNvPr id="11" name="Text 9"/>
          <p:cNvSpPr/>
          <p:nvPr/>
        </p:nvSpPr>
        <p:spPr>
          <a:xfrm>
            <a:off x="1325880" y="2194560"/>
            <a:ext cx="4343400" cy="512064"/>
          </a:xfrm>
          <a:prstGeom prst="rect">
            <a:avLst/>
          </a:prstGeom>
          <a:noFill/>
          <a:ln/>
        </p:spPr>
        <p:txBody>
          <a:bodyPr wrap="square" lIns="0" tIns="0" rIns="0" bIns="0" rtlCol="0" anchor="ctr">
            <a:normAutofit/>
          </a:bodyPr>
          <a:lstStyle/>
          <a:p>
            <a:pPr marL="0" indent="0">
              <a:buNone/>
            </a:pPr>
            <a:r>
              <a:rPr lang="en-US" sz="1420" dirty="0">
                <a:solidFill>
                  <a:srgbClr val="0F172A"/>
                </a:solidFill>
                <a:latin typeface="Arial" panose="020B0604020202020204" pitchFamily="34" charset="0"/>
                <a:cs typeface="Arial" panose="020B0604020202020204" pitchFamily="34" charset="0"/>
              </a:rPr>
              <a:t>Đơn vị thực hiện phải bố trí chi phí chế tạo, thử nghiệm, hoàn thiện.</a:t>
            </a:r>
            <a:endParaRPr lang="en-US" sz="1420" dirty="0">
              <a:latin typeface="Arial" panose="020B0604020202020204" pitchFamily="34" charset="0"/>
              <a:cs typeface="Arial" panose="020B0604020202020204" pitchFamily="34" charset="0"/>
            </a:endParaRPr>
          </a:p>
        </p:txBody>
      </p:sp>
      <p:sp>
        <p:nvSpPr>
          <p:cNvPr id="12" name="Shape 10"/>
          <p:cNvSpPr/>
          <p:nvPr/>
        </p:nvSpPr>
        <p:spPr>
          <a:xfrm>
            <a:off x="731520" y="1773936"/>
            <a:ext cx="438912" cy="438912"/>
          </a:xfrm>
          <a:prstGeom prst="ellipse">
            <a:avLst/>
          </a:prstGeom>
          <a:solidFill>
            <a:srgbClr val="C44536"/>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3" name="Shape 11"/>
          <p:cNvSpPr/>
          <p:nvPr/>
        </p:nvSpPr>
        <p:spPr>
          <a:xfrm>
            <a:off x="6629400" y="2103120"/>
            <a:ext cx="4343400" cy="0"/>
          </a:xfrm>
          <a:prstGeom prst="line">
            <a:avLst/>
          </a:prstGeom>
          <a:noFill/>
          <a:ln w="12700">
            <a:solidFill>
              <a:srgbClr val="F28C28"/>
            </a:solidFill>
            <a:prstDash val="solid"/>
          </a:ln>
        </p:spPr>
        <p:txBody>
          <a:bodyPr/>
          <a:lstStyle/>
          <a:p>
            <a:endParaRPr lang="en-US">
              <a:latin typeface="Arial" panose="020B0604020202020204" pitchFamily="34" charset="0"/>
              <a:cs typeface="Arial" panose="020B0604020202020204" pitchFamily="34" charset="0"/>
            </a:endParaRPr>
          </a:p>
        </p:txBody>
      </p:sp>
      <p:sp>
        <p:nvSpPr>
          <p:cNvPr id="14" name="Text 12"/>
          <p:cNvSpPr/>
          <p:nvPr/>
        </p:nvSpPr>
        <p:spPr>
          <a:xfrm>
            <a:off x="6812280" y="1673352"/>
            <a:ext cx="4023360" cy="320040"/>
          </a:xfrm>
          <a:prstGeom prst="rect">
            <a:avLst/>
          </a:prstGeom>
          <a:noFill/>
          <a:ln/>
        </p:spPr>
        <p:txBody>
          <a:bodyPr wrap="square" lIns="0" tIns="0" rIns="0" bIns="0" rtlCol="0" anchor="ctr"/>
          <a:lstStyle/>
          <a:p>
            <a:pPr marL="0" indent="0">
              <a:buNone/>
            </a:pPr>
            <a:r>
              <a:rPr lang="en-US" sz="2000" b="1" dirty="0">
                <a:solidFill>
                  <a:srgbClr val="172A45"/>
                </a:solidFill>
                <a:latin typeface="Arial" panose="020B0604020202020204" pitchFamily="34" charset="0"/>
                <a:cs typeface="Arial" panose="020B0604020202020204" pitchFamily="34" charset="0"/>
              </a:rPr>
              <a:t>Tiêu thụ sau nghiệm thu</a:t>
            </a:r>
            <a:endParaRPr lang="en-US" sz="2000" dirty="0">
              <a:latin typeface="Arial" panose="020B0604020202020204" pitchFamily="34" charset="0"/>
              <a:cs typeface="Arial" panose="020B0604020202020204" pitchFamily="34" charset="0"/>
            </a:endParaRPr>
          </a:p>
        </p:txBody>
      </p:sp>
      <p:sp>
        <p:nvSpPr>
          <p:cNvPr id="15" name="Text 13"/>
          <p:cNvSpPr/>
          <p:nvPr/>
        </p:nvSpPr>
        <p:spPr>
          <a:xfrm>
            <a:off x="6812280" y="2194560"/>
            <a:ext cx="4343400" cy="512064"/>
          </a:xfrm>
          <a:prstGeom prst="rect">
            <a:avLst/>
          </a:prstGeom>
          <a:noFill/>
          <a:ln/>
        </p:spPr>
        <p:txBody>
          <a:bodyPr wrap="square" lIns="0" tIns="0" rIns="0" bIns="0" rtlCol="0" anchor="ctr">
            <a:normAutofit/>
          </a:bodyPr>
          <a:lstStyle/>
          <a:p>
            <a:pPr marL="0" indent="0">
              <a:buNone/>
            </a:pPr>
            <a:r>
              <a:rPr lang="en-US" sz="1420" dirty="0">
                <a:solidFill>
                  <a:srgbClr val="0F172A"/>
                </a:solidFill>
                <a:latin typeface="Arial" panose="020B0604020202020204" pitchFamily="34" charset="0"/>
                <a:cs typeface="Arial" panose="020B0604020202020204" pitchFamily="34" charset="0"/>
              </a:rPr>
              <a:t>Không chắc có thị trường, đặc biệt khi giá thành còn cao.</a:t>
            </a:r>
            <a:endParaRPr lang="en-US" sz="1420" dirty="0">
              <a:latin typeface="Arial" panose="020B0604020202020204" pitchFamily="34" charset="0"/>
              <a:cs typeface="Arial" panose="020B0604020202020204" pitchFamily="34" charset="0"/>
            </a:endParaRPr>
          </a:p>
        </p:txBody>
      </p:sp>
      <p:sp>
        <p:nvSpPr>
          <p:cNvPr id="16" name="Shape 14"/>
          <p:cNvSpPr/>
          <p:nvPr/>
        </p:nvSpPr>
        <p:spPr>
          <a:xfrm>
            <a:off x="6217920" y="1773936"/>
            <a:ext cx="438912" cy="438912"/>
          </a:xfrm>
          <a:prstGeom prst="ellipse">
            <a:avLst/>
          </a:prstGeom>
          <a:solidFill>
            <a:srgbClr val="F28C28"/>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7" name="Shape 15"/>
          <p:cNvSpPr/>
          <p:nvPr/>
        </p:nvSpPr>
        <p:spPr>
          <a:xfrm>
            <a:off x="1143000" y="3931920"/>
            <a:ext cx="4343400" cy="0"/>
          </a:xfrm>
          <a:prstGeom prst="line">
            <a:avLst/>
          </a:prstGeom>
          <a:noFill/>
          <a:ln w="12700">
            <a:solidFill>
              <a:srgbClr val="22577A"/>
            </a:solidFill>
            <a:prstDash val="solid"/>
          </a:ln>
        </p:spPr>
        <p:txBody>
          <a:bodyPr/>
          <a:lstStyle/>
          <a:p>
            <a:endParaRPr lang="en-US">
              <a:latin typeface="Arial" panose="020B0604020202020204" pitchFamily="34" charset="0"/>
              <a:cs typeface="Arial" panose="020B0604020202020204" pitchFamily="34" charset="0"/>
            </a:endParaRPr>
          </a:p>
        </p:txBody>
      </p:sp>
      <p:sp>
        <p:nvSpPr>
          <p:cNvPr id="18" name="Text 16"/>
          <p:cNvSpPr/>
          <p:nvPr/>
        </p:nvSpPr>
        <p:spPr>
          <a:xfrm>
            <a:off x="1325880" y="3502152"/>
            <a:ext cx="4023360" cy="320040"/>
          </a:xfrm>
          <a:prstGeom prst="rect">
            <a:avLst/>
          </a:prstGeom>
          <a:noFill/>
          <a:ln/>
        </p:spPr>
        <p:txBody>
          <a:bodyPr wrap="square" lIns="0" tIns="0" rIns="0" bIns="0" rtlCol="0" anchor="ctr"/>
          <a:lstStyle/>
          <a:p>
            <a:pPr marL="0" indent="0">
              <a:buNone/>
            </a:pPr>
            <a:r>
              <a:rPr lang="en-US" sz="2000" b="1" dirty="0">
                <a:solidFill>
                  <a:srgbClr val="172A45"/>
                </a:solidFill>
                <a:latin typeface="Arial" panose="020B0604020202020204" pitchFamily="34" charset="0"/>
                <a:cs typeface="Arial" panose="020B0604020202020204" pitchFamily="34" charset="0"/>
              </a:rPr>
              <a:t>Rủi ro kỹ thuật</a:t>
            </a:r>
            <a:endParaRPr lang="en-US" sz="2000" dirty="0">
              <a:latin typeface="Arial" panose="020B0604020202020204" pitchFamily="34" charset="0"/>
              <a:cs typeface="Arial" panose="020B0604020202020204" pitchFamily="34" charset="0"/>
            </a:endParaRPr>
          </a:p>
        </p:txBody>
      </p:sp>
      <p:sp>
        <p:nvSpPr>
          <p:cNvPr id="19" name="Text 17"/>
          <p:cNvSpPr/>
          <p:nvPr/>
        </p:nvSpPr>
        <p:spPr>
          <a:xfrm>
            <a:off x="1325880" y="4023360"/>
            <a:ext cx="4343400" cy="512064"/>
          </a:xfrm>
          <a:prstGeom prst="rect">
            <a:avLst/>
          </a:prstGeom>
          <a:noFill/>
          <a:ln/>
        </p:spPr>
        <p:txBody>
          <a:bodyPr wrap="square" lIns="0" tIns="0" rIns="0" bIns="0" rtlCol="0" anchor="ctr">
            <a:normAutofit/>
          </a:bodyPr>
          <a:lstStyle/>
          <a:p>
            <a:pPr marL="0" indent="0">
              <a:buNone/>
            </a:pPr>
            <a:r>
              <a:rPr lang="en-US" sz="1420" dirty="0">
                <a:solidFill>
                  <a:srgbClr val="0F172A"/>
                </a:solidFill>
                <a:latin typeface="Arial" panose="020B0604020202020204" pitchFamily="34" charset="0"/>
                <a:cs typeface="Arial" panose="020B0604020202020204" pitchFamily="34" charset="0"/>
              </a:rPr>
              <a:t>Sản phẩm đầu tiên cần thêm thời gian vận hành và cải tiến.</a:t>
            </a:r>
            <a:endParaRPr lang="en-US" sz="1420" dirty="0">
              <a:latin typeface="Arial" panose="020B0604020202020204" pitchFamily="34" charset="0"/>
              <a:cs typeface="Arial" panose="020B0604020202020204" pitchFamily="34" charset="0"/>
            </a:endParaRPr>
          </a:p>
        </p:txBody>
      </p:sp>
      <p:sp>
        <p:nvSpPr>
          <p:cNvPr id="20" name="Shape 18"/>
          <p:cNvSpPr/>
          <p:nvPr/>
        </p:nvSpPr>
        <p:spPr>
          <a:xfrm>
            <a:off x="731520" y="3602736"/>
            <a:ext cx="438912" cy="438912"/>
          </a:xfrm>
          <a:prstGeom prst="ellipse">
            <a:avLst/>
          </a:prstGeom>
          <a:solidFill>
            <a:srgbClr val="22577A"/>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21" name="Shape 19"/>
          <p:cNvSpPr/>
          <p:nvPr/>
        </p:nvSpPr>
        <p:spPr>
          <a:xfrm>
            <a:off x="6629400" y="3931920"/>
            <a:ext cx="4343400" cy="0"/>
          </a:xfrm>
          <a:prstGeom prst="line">
            <a:avLst/>
          </a:prstGeom>
          <a:noFill/>
          <a:ln w="12700">
            <a:solidFill>
              <a:srgbClr val="1B998B"/>
            </a:solidFill>
            <a:prstDash val="solid"/>
          </a:ln>
        </p:spPr>
        <p:txBody>
          <a:bodyPr/>
          <a:lstStyle/>
          <a:p>
            <a:endParaRPr lang="en-US">
              <a:latin typeface="Arial" panose="020B0604020202020204" pitchFamily="34" charset="0"/>
              <a:cs typeface="Arial" panose="020B0604020202020204" pitchFamily="34" charset="0"/>
            </a:endParaRPr>
          </a:p>
        </p:txBody>
      </p:sp>
      <p:sp>
        <p:nvSpPr>
          <p:cNvPr id="22" name="Text 20"/>
          <p:cNvSpPr/>
          <p:nvPr/>
        </p:nvSpPr>
        <p:spPr>
          <a:xfrm>
            <a:off x="6812280" y="3502152"/>
            <a:ext cx="4023360" cy="320040"/>
          </a:xfrm>
          <a:prstGeom prst="rect">
            <a:avLst/>
          </a:prstGeom>
          <a:noFill/>
          <a:ln/>
        </p:spPr>
        <p:txBody>
          <a:bodyPr wrap="square" lIns="0" tIns="0" rIns="0" bIns="0" rtlCol="0" anchor="ctr"/>
          <a:lstStyle/>
          <a:p>
            <a:pPr marL="0" indent="0">
              <a:buNone/>
            </a:pPr>
            <a:r>
              <a:rPr lang="en-US" sz="2000" b="1" dirty="0">
                <a:solidFill>
                  <a:srgbClr val="172A45"/>
                </a:solidFill>
                <a:latin typeface="Arial" panose="020B0604020202020204" pitchFamily="34" charset="0"/>
                <a:cs typeface="Arial" panose="020B0604020202020204" pitchFamily="34" charset="0"/>
              </a:rPr>
              <a:t>Áp lực trách nhiệm</a:t>
            </a:r>
            <a:endParaRPr lang="en-US" sz="2000" dirty="0">
              <a:latin typeface="Arial" panose="020B0604020202020204" pitchFamily="34" charset="0"/>
              <a:cs typeface="Arial" panose="020B0604020202020204" pitchFamily="34" charset="0"/>
            </a:endParaRPr>
          </a:p>
        </p:txBody>
      </p:sp>
      <p:sp>
        <p:nvSpPr>
          <p:cNvPr id="23" name="Text 21"/>
          <p:cNvSpPr/>
          <p:nvPr/>
        </p:nvSpPr>
        <p:spPr>
          <a:xfrm>
            <a:off x="6812280" y="4023360"/>
            <a:ext cx="4343400" cy="512064"/>
          </a:xfrm>
          <a:prstGeom prst="rect">
            <a:avLst/>
          </a:prstGeom>
          <a:noFill/>
          <a:ln/>
        </p:spPr>
        <p:txBody>
          <a:bodyPr wrap="square" lIns="0" tIns="0" rIns="0" bIns="0" rtlCol="0" anchor="ctr">
            <a:normAutofit/>
          </a:bodyPr>
          <a:lstStyle/>
          <a:p>
            <a:pPr marL="0" indent="0">
              <a:buNone/>
            </a:pPr>
            <a:r>
              <a:rPr lang="en-US" sz="1420" dirty="0">
                <a:solidFill>
                  <a:srgbClr val="0F172A"/>
                </a:solidFill>
                <a:latin typeface="Arial" panose="020B0604020202020204" pitchFamily="34" charset="0"/>
                <a:cs typeface="Arial" panose="020B0604020202020204" pitchFamily="34" charset="0"/>
              </a:rPr>
              <a:t>Nếu không bán được, chi phí đã đầu tư có thể trở thành gánh nặng.</a:t>
            </a:r>
            <a:endParaRPr lang="en-US" sz="1420" dirty="0">
              <a:latin typeface="Arial" panose="020B0604020202020204" pitchFamily="34" charset="0"/>
              <a:cs typeface="Arial" panose="020B0604020202020204" pitchFamily="34" charset="0"/>
            </a:endParaRPr>
          </a:p>
        </p:txBody>
      </p:sp>
      <p:sp>
        <p:nvSpPr>
          <p:cNvPr id="24" name="Shape 22"/>
          <p:cNvSpPr/>
          <p:nvPr/>
        </p:nvSpPr>
        <p:spPr>
          <a:xfrm>
            <a:off x="6217920" y="3602736"/>
            <a:ext cx="438912" cy="438912"/>
          </a:xfrm>
          <a:prstGeom prst="ellipse">
            <a:avLst/>
          </a:prstGeom>
          <a:solidFill>
            <a:srgbClr val="1B998B"/>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25" name="Shape 23"/>
          <p:cNvSpPr/>
          <p:nvPr/>
        </p:nvSpPr>
        <p:spPr>
          <a:xfrm>
            <a:off x="1371600" y="5532120"/>
            <a:ext cx="9418320" cy="658368"/>
          </a:xfrm>
          <a:prstGeom prst="roundRect">
            <a:avLst>
              <a:gd name="adj" fmla="val 11111"/>
            </a:avLst>
          </a:prstGeom>
          <a:solidFill>
            <a:srgbClr val="C44536">
              <a:alpha val="93000"/>
            </a:srgbClr>
          </a:solidFill>
          <a:ln w="12700">
            <a:solidFill>
              <a:srgbClr val="C44536">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26" name="Text 24"/>
          <p:cNvSpPr/>
          <p:nvPr/>
        </p:nvSpPr>
        <p:spPr>
          <a:xfrm>
            <a:off x="1517904" y="5641848"/>
            <a:ext cx="9125712" cy="438912"/>
          </a:xfrm>
          <a:prstGeom prst="rect">
            <a:avLst/>
          </a:prstGeom>
          <a:noFill/>
          <a:ln/>
        </p:spPr>
        <p:txBody>
          <a:bodyPr wrap="square" lIns="254" tIns="254" rIns="254" bIns="254" rtlCol="0" anchor="ctr">
            <a:normAutofit lnSpcReduction="10000"/>
          </a:bodyPr>
          <a:lstStyle/>
          <a:p>
            <a:pPr marL="0" indent="0" algn="ctr">
              <a:buNone/>
            </a:pPr>
            <a:r>
              <a:rPr lang="en-US" sz="1550" b="1" dirty="0">
                <a:solidFill>
                  <a:srgbClr val="FFFFFF"/>
                </a:solidFill>
                <a:latin typeface="Arial" panose="020B0604020202020204" pitchFamily="34" charset="0"/>
                <a:cs typeface="Arial" panose="020B0604020202020204" pitchFamily="34" charset="0"/>
              </a:rPr>
              <a:t>Câu hỏi quản trị: rủi ro đầu ra lớn thì ai cùng chia sẻ chi phí nghiên cứu, thử nghiệm và hoàn thiện sản phẩm?</a:t>
            </a:r>
            <a:endParaRPr lang="en-US" sz="1550"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9">
    <p:bg>
      <p:bgPr>
        <a:gradFill flip="none" rotWithShape="1">
          <a:gsLst>
            <a:gs pos="49000">
              <a:srgbClr val="00B0F0"/>
            </a:gs>
            <a:gs pos="100000">
              <a:schemeClr val="accent5">
                <a:lumMod val="31000"/>
                <a:lumOff val="69000"/>
              </a:schemeClr>
            </a:gs>
          </a:gsLst>
          <a:lin ang="5400000" scaled="1"/>
          <a:tileRect/>
        </a:gradFill>
        <a:effectLst/>
      </p:bgPr>
    </p:bg>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a:bodyPr>
          <a:lstStyle/>
          <a:p>
            <a:pPr marL="0" indent="0">
              <a:buNone/>
            </a:pPr>
            <a:r>
              <a:rPr lang="en-US" sz="2500" b="1">
                <a:solidFill>
                  <a:srgbClr val="172A45"/>
                </a:solidFill>
                <a:latin typeface="Arial" panose="020B0604020202020204" pitchFamily="34" charset="0"/>
                <a:ea typeface="Aptos Display" pitchFamily="34" charset="-122"/>
                <a:cs typeface="Arial" panose="020B0604020202020204" pitchFamily="34" charset="0"/>
              </a:rPr>
              <a:t>Kiến nghị1-2: </a:t>
            </a:r>
            <a:r>
              <a:rPr lang="en-US" sz="2500" b="1" dirty="0">
                <a:solidFill>
                  <a:srgbClr val="172A45"/>
                </a:solidFill>
                <a:latin typeface="Arial" panose="020B0604020202020204" pitchFamily="34" charset="0"/>
                <a:ea typeface="Aptos Display" pitchFamily="34" charset="-122"/>
                <a:cs typeface="Arial" panose="020B0604020202020204" pitchFamily="34" charset="0"/>
              </a:rPr>
              <a:t>chia sẻ rủi ro và tạo thị trường thử nghiệm</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050" dirty="0">
                <a:solidFill>
                  <a:srgbClr val="64748B"/>
                </a:solidFill>
                <a:latin typeface="Arial" panose="020B0604020202020204" pitchFamily="34" charset="0"/>
                <a:cs typeface="Arial" panose="020B0604020202020204" pitchFamily="34" charset="0"/>
              </a:rPr>
              <a:t>Giảm áp lực cho đơn vị nghiên cứu, đồng thời tạo dữ liệu vận hành thực tế</a:t>
            </a:r>
            <a:endParaRPr lang="en-US" sz="105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09</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6080760" y="1508760"/>
            <a:ext cx="0" cy="4434840"/>
          </a:xfrm>
          <a:prstGeom prst="line">
            <a:avLst/>
          </a:prstGeom>
          <a:noFill/>
          <a:ln w="12700">
            <a:solidFill>
              <a:srgbClr val="D1DAE0"/>
            </a:solidFill>
            <a:prstDash val="solid"/>
          </a:ln>
        </p:spPr>
        <p:txBody>
          <a:bodyPr/>
          <a:lstStyle/>
          <a:p>
            <a:endParaRPr lang="en-US">
              <a:latin typeface="Arial" panose="020B0604020202020204" pitchFamily="34" charset="0"/>
              <a:cs typeface="Arial" panose="020B0604020202020204" pitchFamily="34" charset="0"/>
            </a:endParaRPr>
          </a:p>
        </p:txBody>
      </p:sp>
      <p:sp>
        <p:nvSpPr>
          <p:cNvPr id="10" name="Text 8"/>
          <p:cNvSpPr/>
          <p:nvPr/>
        </p:nvSpPr>
        <p:spPr>
          <a:xfrm>
            <a:off x="868680" y="1508760"/>
            <a:ext cx="4480560" cy="329184"/>
          </a:xfrm>
          <a:prstGeom prst="rect">
            <a:avLst/>
          </a:prstGeom>
          <a:noFill/>
          <a:ln/>
        </p:spPr>
        <p:txBody>
          <a:bodyPr wrap="square" lIns="0" tIns="0" rIns="0" bIns="0" rtlCol="0" anchor="ctr"/>
          <a:lstStyle/>
          <a:p>
            <a:pPr marL="0" indent="0">
              <a:buNone/>
            </a:pPr>
            <a:r>
              <a:rPr lang="en-US" sz="2200" b="1" dirty="0">
                <a:solidFill>
                  <a:srgbClr val="C44536"/>
                </a:solidFill>
                <a:latin typeface="Arial" panose="020B0604020202020204" pitchFamily="34" charset="0"/>
                <a:cs typeface="Arial" panose="020B0604020202020204" pitchFamily="34" charset="0"/>
              </a:rPr>
              <a:t>1. Cơ chế chia sẻ rủi ro</a:t>
            </a:r>
            <a:endParaRPr lang="en-US" sz="2200" dirty="0">
              <a:latin typeface="Arial" panose="020B0604020202020204" pitchFamily="34" charset="0"/>
              <a:cs typeface="Arial" panose="020B0604020202020204" pitchFamily="34" charset="0"/>
            </a:endParaRPr>
          </a:p>
        </p:txBody>
      </p:sp>
      <p:sp>
        <p:nvSpPr>
          <p:cNvPr id="11" name="Text 9"/>
          <p:cNvSpPr/>
          <p:nvPr/>
        </p:nvSpPr>
        <p:spPr>
          <a:xfrm>
            <a:off x="960120" y="2103120"/>
            <a:ext cx="4572000" cy="2286000"/>
          </a:xfrm>
          <a:prstGeom prst="rect">
            <a:avLst/>
          </a:prstGeom>
          <a:noFill/>
          <a:ln/>
        </p:spPr>
        <p:txBody>
          <a:bodyPr wrap="square" lIns="762" tIns="762" rIns="762" bIns="762" rtlCol="0" anchor="ctr">
            <a:normAutofit/>
          </a:bodyPr>
          <a:lstStyle/>
          <a:p>
            <a:r>
              <a:rPr lang="en-US" sz="1700" dirty="0">
                <a:solidFill>
                  <a:srgbClr val="0F172A"/>
                </a:solidFill>
                <a:latin typeface="Arial" panose="020B0604020202020204" pitchFamily="34" charset="0"/>
                <a:cs typeface="Arial" panose="020B0604020202020204" pitchFamily="34" charset="0"/>
              </a:rPr>
              <a:t>Nhìn nhận nghiên cứu là hoạt động có rủi ro kỹ thuật và thị trường.</a:t>
            </a:r>
            <a:endParaRPr lang="en-US" sz="1700" dirty="0">
              <a:latin typeface="Arial" panose="020B0604020202020204" pitchFamily="34" charset="0"/>
              <a:cs typeface="Arial" panose="020B0604020202020204" pitchFamily="34" charset="0"/>
            </a:endParaRPr>
          </a:p>
          <a:p>
            <a:r>
              <a:rPr lang="en-US" sz="1700" dirty="0">
                <a:solidFill>
                  <a:srgbClr val="0F172A"/>
                </a:solidFill>
                <a:latin typeface="Arial" panose="020B0604020202020204" pitchFamily="34" charset="0"/>
                <a:cs typeface="Arial" panose="020B0604020202020204" pitchFamily="34" charset="0"/>
              </a:rPr>
              <a:t>Hỗ trợ chi phí thử nghiệm, kiểm định, đánh giá và cải tiến sau nghiệm thu.</a:t>
            </a:r>
            <a:endParaRPr lang="en-US" sz="1700" dirty="0">
              <a:latin typeface="Arial" panose="020B0604020202020204" pitchFamily="34" charset="0"/>
              <a:cs typeface="Arial" panose="020B0604020202020204" pitchFamily="34" charset="0"/>
            </a:endParaRPr>
          </a:p>
          <a:p>
            <a:r>
              <a:rPr lang="en-US" sz="1700" dirty="0">
                <a:solidFill>
                  <a:srgbClr val="0F172A"/>
                </a:solidFill>
                <a:latin typeface="Arial" panose="020B0604020202020204" pitchFamily="34" charset="0"/>
                <a:cs typeface="Arial" panose="020B0604020202020204" pitchFamily="34" charset="0"/>
              </a:rPr>
              <a:t>Không đặt toàn bộ áp lực tài chính lên đơn vị nghiên cứu.</a:t>
            </a:r>
            <a:endParaRPr lang="en-US" sz="1700" dirty="0">
              <a:latin typeface="Arial" panose="020B0604020202020204" pitchFamily="34" charset="0"/>
              <a:cs typeface="Arial" panose="020B0604020202020204" pitchFamily="34" charset="0"/>
            </a:endParaRPr>
          </a:p>
        </p:txBody>
      </p:sp>
      <p:sp>
        <p:nvSpPr>
          <p:cNvPr id="12" name="Text 10"/>
          <p:cNvSpPr/>
          <p:nvPr/>
        </p:nvSpPr>
        <p:spPr>
          <a:xfrm>
            <a:off x="6446520" y="1508760"/>
            <a:ext cx="4754880" cy="329184"/>
          </a:xfrm>
          <a:prstGeom prst="rect">
            <a:avLst/>
          </a:prstGeom>
          <a:noFill/>
          <a:ln/>
        </p:spPr>
        <p:txBody>
          <a:bodyPr wrap="square" lIns="0" tIns="0" rIns="0" bIns="0" rtlCol="0" anchor="ctr"/>
          <a:lstStyle/>
          <a:p>
            <a:pPr marL="0" indent="0">
              <a:buNone/>
            </a:pPr>
            <a:r>
              <a:rPr lang="en-US" sz="2200" b="1" dirty="0">
                <a:solidFill>
                  <a:srgbClr val="1B998B"/>
                </a:solidFill>
                <a:latin typeface="Arial" panose="020B0604020202020204" pitchFamily="34" charset="0"/>
                <a:cs typeface="Arial" panose="020B0604020202020204" pitchFamily="34" charset="0"/>
              </a:rPr>
              <a:t>2. Thị trường thử nghiệm ban đầu</a:t>
            </a:r>
            <a:endParaRPr lang="en-US" sz="2200" dirty="0">
              <a:latin typeface="Arial" panose="020B0604020202020204" pitchFamily="34" charset="0"/>
              <a:cs typeface="Arial" panose="020B0604020202020204" pitchFamily="34" charset="0"/>
            </a:endParaRPr>
          </a:p>
        </p:txBody>
      </p:sp>
      <p:sp>
        <p:nvSpPr>
          <p:cNvPr id="13" name="Text 11"/>
          <p:cNvSpPr/>
          <p:nvPr/>
        </p:nvSpPr>
        <p:spPr>
          <a:xfrm>
            <a:off x="6537960" y="2103120"/>
            <a:ext cx="4572000" cy="2286000"/>
          </a:xfrm>
          <a:prstGeom prst="rect">
            <a:avLst/>
          </a:prstGeom>
          <a:noFill/>
          <a:ln/>
        </p:spPr>
        <p:txBody>
          <a:bodyPr wrap="square" lIns="762" tIns="762" rIns="762" bIns="762" rtlCol="0" anchor="ctr">
            <a:normAutofit/>
          </a:bodyPr>
          <a:lstStyle/>
          <a:p>
            <a:r>
              <a:rPr lang="en-US" sz="1700" dirty="0">
                <a:solidFill>
                  <a:srgbClr val="0F172A"/>
                </a:solidFill>
                <a:latin typeface="Arial" panose="020B0604020202020204" pitchFamily="34" charset="0"/>
                <a:cs typeface="Arial" panose="020B0604020202020204" pitchFamily="34" charset="0"/>
              </a:rPr>
              <a:t>Ưu tiên thí điểm sản phẩm đã nghiệm thu tại đơn vị có nhu cầu phù hợp.</a:t>
            </a:r>
            <a:endParaRPr lang="en-US" sz="1700" dirty="0">
              <a:latin typeface="Arial" panose="020B0604020202020204" pitchFamily="34" charset="0"/>
              <a:cs typeface="Arial" panose="020B0604020202020204" pitchFamily="34" charset="0"/>
            </a:endParaRPr>
          </a:p>
          <a:p>
            <a:r>
              <a:rPr lang="en-US" sz="1700" dirty="0">
                <a:solidFill>
                  <a:srgbClr val="0F172A"/>
                </a:solidFill>
                <a:latin typeface="Arial" panose="020B0604020202020204" pitchFamily="34" charset="0"/>
                <a:cs typeface="Arial" panose="020B0604020202020204" pitchFamily="34" charset="0"/>
              </a:rPr>
              <a:t>Thiết lập cơ chế theo dõi, phản hồi kỹ thuật và cải tiến thiết kế.</a:t>
            </a:r>
            <a:endParaRPr lang="en-US" sz="1700" dirty="0">
              <a:latin typeface="Arial" panose="020B0604020202020204" pitchFamily="34" charset="0"/>
              <a:cs typeface="Arial" panose="020B0604020202020204" pitchFamily="34" charset="0"/>
            </a:endParaRPr>
          </a:p>
          <a:p>
            <a:r>
              <a:rPr lang="en-US" sz="1700" dirty="0">
                <a:solidFill>
                  <a:srgbClr val="0F172A"/>
                </a:solidFill>
                <a:latin typeface="Arial" panose="020B0604020202020204" pitchFamily="34" charset="0"/>
                <a:cs typeface="Arial" panose="020B0604020202020204" pitchFamily="34" charset="0"/>
              </a:rPr>
              <a:t>Thu hẹp khoảng cách giữa xưởng chế tạo và môi trường sản xuất thực tế.</a:t>
            </a:r>
            <a:endParaRPr lang="en-US" sz="1700" dirty="0">
              <a:latin typeface="Arial" panose="020B0604020202020204" pitchFamily="34" charset="0"/>
              <a:cs typeface="Arial" panose="020B0604020202020204" pitchFamily="34" charset="0"/>
            </a:endParaRPr>
          </a:p>
        </p:txBody>
      </p:sp>
      <p:sp>
        <p:nvSpPr>
          <p:cNvPr id="14" name="Shape 12"/>
          <p:cNvSpPr/>
          <p:nvPr/>
        </p:nvSpPr>
        <p:spPr>
          <a:xfrm>
            <a:off x="1828800" y="5532120"/>
            <a:ext cx="8412480" cy="640080"/>
          </a:xfrm>
          <a:prstGeom prst="roundRect">
            <a:avLst>
              <a:gd name="adj" fmla="val 11429"/>
            </a:avLst>
          </a:prstGeom>
          <a:solidFill>
            <a:srgbClr val="172A45">
              <a:alpha val="93000"/>
            </a:srgbClr>
          </a:solidFill>
          <a:ln w="12700">
            <a:solidFill>
              <a:srgbClr val="172A45">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5" name="Text 13"/>
          <p:cNvSpPr/>
          <p:nvPr/>
        </p:nvSpPr>
        <p:spPr>
          <a:xfrm>
            <a:off x="1975104" y="5641848"/>
            <a:ext cx="8119872" cy="420624"/>
          </a:xfrm>
          <a:prstGeom prst="rect">
            <a:avLst/>
          </a:prstGeom>
          <a:noFill/>
          <a:ln/>
        </p:spPr>
        <p:txBody>
          <a:bodyPr wrap="square" lIns="254" tIns="254" rIns="254" bIns="254" rtlCol="0" anchor="ctr">
            <a:normAutofit fontScale="92500"/>
          </a:bodyPr>
          <a:lstStyle/>
          <a:p>
            <a:pPr marL="0" indent="0" algn="ctr">
              <a:buNone/>
            </a:pPr>
            <a:r>
              <a:rPr lang="en-US" sz="1550" b="1" dirty="0">
                <a:solidFill>
                  <a:srgbClr val="FFFFFF"/>
                </a:solidFill>
                <a:latin typeface="Arial" panose="020B0604020202020204" pitchFamily="34" charset="0"/>
                <a:cs typeface="Arial" panose="020B0604020202020204" pitchFamily="34" charset="0"/>
              </a:rPr>
              <a:t>Cơ chế thử nghiệm ban đầu là “cầu vượt” qua giai đoạn rủi ro nhất của sản phẩm nghiên cứu.</a:t>
            </a:r>
            <a:endParaRPr lang="en-US" sz="155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fontScale="92500"/>
          </a:bodyPr>
          <a:lstStyle/>
          <a:p>
            <a:pPr marL="0" indent="0">
              <a:buNone/>
            </a:pPr>
            <a:r>
              <a:rPr lang="en-US" sz="2500" b="1" dirty="0">
                <a:solidFill>
                  <a:srgbClr val="172A45"/>
                </a:solidFill>
                <a:latin typeface="Arial" panose="020B0604020202020204" pitchFamily="34" charset="0"/>
                <a:ea typeface="Aptos Display" pitchFamily="34" charset="-122"/>
                <a:cs typeface="Arial" panose="020B0604020202020204" pitchFamily="34" charset="0"/>
              </a:rPr>
              <a:t>Kiến nghị 3-4: đấu thầu phù hợp và đổi mới tư duy đánh giá</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050" dirty="0">
                <a:solidFill>
                  <a:srgbClr val="64748B"/>
                </a:solidFill>
                <a:latin typeface="Arial" panose="020B0604020202020204" pitchFamily="34" charset="0"/>
                <a:cs typeface="Arial" panose="020B0604020202020204" pitchFamily="34" charset="0"/>
              </a:rPr>
              <a:t>Cần hài hòa giữa giá thành, chất lượng kỹ thuật và giá trị công nghệ dài hạn</a:t>
            </a:r>
            <a:endParaRPr lang="en-US" sz="105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10</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914400" y="1691640"/>
            <a:ext cx="658368" cy="658368"/>
          </a:xfrm>
          <a:prstGeom prst="ellipse">
            <a:avLst/>
          </a:prstGeom>
          <a:solidFill>
            <a:srgbClr val="F28C28"/>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0" name="Text 8"/>
          <p:cNvSpPr/>
          <p:nvPr/>
        </p:nvSpPr>
        <p:spPr>
          <a:xfrm>
            <a:off x="1115568" y="1865376"/>
            <a:ext cx="256032" cy="146304"/>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anose="020B0604020202020204" pitchFamily="34" charset="0"/>
                <a:cs typeface="Arial" panose="020B0604020202020204" pitchFamily="34" charset="0"/>
              </a:rPr>
              <a:t>3</a:t>
            </a:r>
            <a:endParaRPr lang="en-US" sz="1200" dirty="0">
              <a:latin typeface="Arial" panose="020B0604020202020204" pitchFamily="34" charset="0"/>
              <a:cs typeface="Arial" panose="020B0604020202020204" pitchFamily="34" charset="0"/>
            </a:endParaRPr>
          </a:p>
        </p:txBody>
      </p:sp>
      <p:sp>
        <p:nvSpPr>
          <p:cNvPr id="11" name="Text 9"/>
          <p:cNvSpPr/>
          <p:nvPr/>
        </p:nvSpPr>
        <p:spPr>
          <a:xfrm>
            <a:off x="1783080" y="1600200"/>
            <a:ext cx="3840480" cy="256032"/>
          </a:xfrm>
          <a:prstGeom prst="rect">
            <a:avLst/>
          </a:prstGeom>
          <a:noFill/>
          <a:ln/>
        </p:spPr>
        <p:txBody>
          <a:bodyPr wrap="square" lIns="0" tIns="0" rIns="0" bIns="0" rtlCol="0" anchor="ctr"/>
          <a:lstStyle/>
          <a:p>
            <a:pPr marL="0" indent="0">
              <a:buNone/>
            </a:pPr>
            <a:r>
              <a:rPr lang="en-US" sz="1900" b="1" dirty="0">
                <a:solidFill>
                  <a:srgbClr val="172A45"/>
                </a:solidFill>
                <a:latin typeface="Arial" panose="020B0604020202020204" pitchFamily="34" charset="0"/>
                <a:cs typeface="Arial" panose="020B0604020202020204" pitchFamily="34" charset="0"/>
              </a:rPr>
              <a:t>Đấu thầu/đặt hàng phù hợp</a:t>
            </a:r>
            <a:endParaRPr lang="en-US" sz="1900" dirty="0">
              <a:latin typeface="Arial" panose="020B0604020202020204" pitchFamily="34" charset="0"/>
              <a:cs typeface="Arial" panose="020B0604020202020204" pitchFamily="34" charset="0"/>
            </a:endParaRPr>
          </a:p>
        </p:txBody>
      </p:sp>
      <p:sp>
        <p:nvSpPr>
          <p:cNvPr id="12" name="Text 10"/>
          <p:cNvSpPr/>
          <p:nvPr/>
        </p:nvSpPr>
        <p:spPr>
          <a:xfrm>
            <a:off x="1783080" y="2011680"/>
            <a:ext cx="9052560" cy="384048"/>
          </a:xfrm>
          <a:prstGeom prst="rect">
            <a:avLst/>
          </a:prstGeom>
          <a:noFill/>
          <a:ln/>
        </p:spPr>
        <p:txBody>
          <a:bodyPr wrap="square" lIns="0" tIns="0" rIns="0" bIns="0" rtlCol="0" anchor="ctr">
            <a:noAutofit/>
          </a:bodyPr>
          <a:lstStyle/>
          <a:p>
            <a:pPr marL="0" indent="0">
              <a:buNone/>
            </a:pPr>
            <a:r>
              <a:rPr lang="en-US" sz="1600" dirty="0">
                <a:solidFill>
                  <a:srgbClr val="0F172A"/>
                </a:solidFill>
                <a:latin typeface="Arial" panose="020B0604020202020204" pitchFamily="34" charset="0"/>
                <a:cs typeface="Arial" panose="020B0604020202020204" pitchFamily="34" charset="0"/>
              </a:rPr>
              <a:t>Xem xét tiêu chí kỹ thuật, nội địa hóa, làm chủ công nghệ và dịch vụ kỹ thuật trong nước thay vì chỉ cạnh tranh bằng giá thấp.</a:t>
            </a:r>
            <a:endParaRPr lang="en-US" sz="1600" dirty="0">
              <a:latin typeface="Arial" panose="020B0604020202020204" pitchFamily="34" charset="0"/>
              <a:cs typeface="Arial" panose="020B0604020202020204" pitchFamily="34" charset="0"/>
            </a:endParaRPr>
          </a:p>
        </p:txBody>
      </p:sp>
      <p:sp>
        <p:nvSpPr>
          <p:cNvPr id="13" name="Shape 11"/>
          <p:cNvSpPr/>
          <p:nvPr/>
        </p:nvSpPr>
        <p:spPr>
          <a:xfrm>
            <a:off x="914400" y="3108960"/>
            <a:ext cx="658368" cy="658368"/>
          </a:xfrm>
          <a:prstGeom prst="ellipse">
            <a:avLst/>
          </a:prstGeom>
          <a:solidFill>
            <a:srgbClr val="22577A"/>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4" name="Text 12"/>
          <p:cNvSpPr/>
          <p:nvPr/>
        </p:nvSpPr>
        <p:spPr>
          <a:xfrm>
            <a:off x="1115568" y="3282696"/>
            <a:ext cx="256032" cy="146304"/>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anose="020B0604020202020204" pitchFamily="34" charset="0"/>
                <a:cs typeface="Arial" panose="020B0604020202020204" pitchFamily="34" charset="0"/>
              </a:rPr>
              <a:t>4</a:t>
            </a:r>
            <a:endParaRPr lang="en-US" sz="1200" dirty="0">
              <a:latin typeface="Arial" panose="020B0604020202020204" pitchFamily="34" charset="0"/>
              <a:cs typeface="Arial" panose="020B0604020202020204" pitchFamily="34" charset="0"/>
            </a:endParaRPr>
          </a:p>
        </p:txBody>
      </p:sp>
      <p:sp>
        <p:nvSpPr>
          <p:cNvPr id="15" name="Text 13"/>
          <p:cNvSpPr/>
          <p:nvPr/>
        </p:nvSpPr>
        <p:spPr>
          <a:xfrm>
            <a:off x="1783080" y="3017520"/>
            <a:ext cx="3840480" cy="256032"/>
          </a:xfrm>
          <a:prstGeom prst="rect">
            <a:avLst/>
          </a:prstGeom>
          <a:noFill/>
          <a:ln/>
        </p:spPr>
        <p:txBody>
          <a:bodyPr wrap="square" lIns="0" tIns="0" rIns="0" bIns="0" rtlCol="0" anchor="ctr"/>
          <a:lstStyle/>
          <a:p>
            <a:pPr marL="0" indent="0">
              <a:buNone/>
            </a:pPr>
            <a:r>
              <a:rPr lang="en-US" sz="1900" b="1" dirty="0">
                <a:solidFill>
                  <a:srgbClr val="172A45"/>
                </a:solidFill>
                <a:latin typeface="Arial" panose="020B0604020202020204" pitchFamily="34" charset="0"/>
                <a:cs typeface="Arial" panose="020B0604020202020204" pitchFamily="34" charset="0"/>
              </a:rPr>
              <a:t>Đánh giá đa chiều</a:t>
            </a:r>
            <a:endParaRPr lang="en-US" sz="1900" dirty="0">
              <a:latin typeface="Arial" panose="020B0604020202020204" pitchFamily="34" charset="0"/>
              <a:cs typeface="Arial" panose="020B0604020202020204" pitchFamily="34" charset="0"/>
            </a:endParaRPr>
          </a:p>
        </p:txBody>
      </p:sp>
      <p:sp>
        <p:nvSpPr>
          <p:cNvPr id="16" name="Text 14"/>
          <p:cNvSpPr/>
          <p:nvPr/>
        </p:nvSpPr>
        <p:spPr>
          <a:xfrm>
            <a:off x="1783080" y="3429000"/>
            <a:ext cx="9052560" cy="384048"/>
          </a:xfrm>
          <a:prstGeom prst="rect">
            <a:avLst/>
          </a:prstGeom>
          <a:noFill/>
          <a:ln/>
        </p:spPr>
        <p:txBody>
          <a:bodyPr wrap="square" lIns="0" tIns="0" rIns="0" bIns="0" rtlCol="0" anchor="ctr">
            <a:noAutofit/>
          </a:bodyPr>
          <a:lstStyle/>
          <a:p>
            <a:pPr marL="0" indent="0">
              <a:buNone/>
            </a:pPr>
            <a:r>
              <a:rPr lang="en-US" sz="1600" dirty="0">
                <a:solidFill>
                  <a:srgbClr val="0F172A"/>
                </a:solidFill>
                <a:latin typeface="Arial" panose="020B0604020202020204" pitchFamily="34" charset="0"/>
                <a:cs typeface="Arial" panose="020B0604020202020204" pitchFamily="34" charset="0"/>
              </a:rPr>
              <a:t>Tách bạch sản phẩm nghiên cứu thử nghiệm với sản phẩm thương mại hoàn chỉnh; đánh giá theo lộ trình phát triển công nghệ.</a:t>
            </a:r>
            <a:endParaRPr lang="en-US" sz="1600" dirty="0">
              <a:latin typeface="Arial" panose="020B0604020202020204" pitchFamily="34" charset="0"/>
              <a:cs typeface="Arial" panose="020B0604020202020204" pitchFamily="34" charset="0"/>
            </a:endParaRPr>
          </a:p>
        </p:txBody>
      </p:sp>
      <p:sp>
        <p:nvSpPr>
          <p:cNvPr id="21" name="Shape 19"/>
          <p:cNvSpPr/>
          <p:nvPr/>
        </p:nvSpPr>
        <p:spPr>
          <a:xfrm>
            <a:off x="7955280" y="5440680"/>
            <a:ext cx="3291840" cy="685800"/>
          </a:xfrm>
          <a:prstGeom prst="roundRect">
            <a:avLst>
              <a:gd name="adj" fmla="val 10667"/>
            </a:avLst>
          </a:prstGeom>
          <a:solidFill>
            <a:srgbClr val="FFFFFF"/>
          </a:solidFill>
          <a:ln w="12700">
            <a:solidFill>
              <a:srgbClr val="1B998B"/>
            </a:solidFill>
            <a:prstDash val="solid"/>
          </a:ln>
        </p:spPr>
        <p:txBody>
          <a:bodyPr/>
          <a:lstStyle/>
          <a:p>
            <a:endParaRPr lang="en-US">
              <a:latin typeface="Arial" panose="020B0604020202020204" pitchFamily="34" charset="0"/>
              <a:cs typeface="Arial" panose="020B0604020202020204" pitchFamily="34" charset="0"/>
            </a:endParaRPr>
          </a:p>
        </p:txBody>
      </p:sp>
      <p:sp>
        <p:nvSpPr>
          <p:cNvPr id="22" name="Text 20"/>
          <p:cNvSpPr/>
          <p:nvPr/>
        </p:nvSpPr>
        <p:spPr>
          <a:xfrm>
            <a:off x="8138160" y="5632704"/>
            <a:ext cx="2926080" cy="219456"/>
          </a:xfrm>
          <a:prstGeom prst="rect">
            <a:avLst/>
          </a:prstGeom>
          <a:noFill/>
          <a:ln/>
        </p:spPr>
        <p:txBody>
          <a:bodyPr wrap="square" lIns="0" tIns="0" rIns="0" bIns="0" rtlCol="0" anchor="ctr"/>
          <a:lstStyle/>
          <a:p>
            <a:pPr marL="0" indent="0" algn="ctr">
              <a:buNone/>
            </a:pPr>
            <a:r>
              <a:rPr lang="en-US" sz="1250" b="1" dirty="0">
                <a:solidFill>
                  <a:srgbClr val="1B998B"/>
                </a:solidFill>
                <a:latin typeface="Arial" panose="020B0604020202020204" pitchFamily="34" charset="0"/>
                <a:cs typeface="Arial" panose="020B0604020202020204" pitchFamily="34" charset="0"/>
              </a:rPr>
              <a:t>Đổi mới cơ chế = mở đường cho đổi mới công nghệ</a:t>
            </a:r>
            <a:endParaRPr lang="en-US" sz="1250"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73152"/>
            <a:ext cx="201168" cy="6784848"/>
          </a:xfrm>
          <a:prstGeom prst="rect">
            <a:avLst/>
          </a:prstGeom>
          <a:solidFill>
            <a:srgbClr val="1B998B"/>
          </a:solidFill>
          <a:ln w="12700">
            <a:solidFill>
              <a:srgbClr val="1B998B">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4" name="Text 2"/>
          <p:cNvSpPr/>
          <p:nvPr/>
        </p:nvSpPr>
        <p:spPr>
          <a:xfrm>
            <a:off x="566928" y="320040"/>
            <a:ext cx="8869680" cy="502920"/>
          </a:xfrm>
          <a:prstGeom prst="rect">
            <a:avLst/>
          </a:prstGeom>
          <a:noFill/>
          <a:ln/>
        </p:spPr>
        <p:txBody>
          <a:bodyPr wrap="square" lIns="254" tIns="254" rIns="254" bIns="254" rtlCol="0" anchor="ctr">
            <a:normAutofit/>
          </a:bodyPr>
          <a:lstStyle/>
          <a:p>
            <a:pPr marL="0" indent="0">
              <a:buNone/>
            </a:pPr>
            <a:r>
              <a:rPr lang="en-US" sz="2500" b="1" dirty="0">
                <a:solidFill>
                  <a:srgbClr val="172A45"/>
                </a:solidFill>
                <a:latin typeface="Arial" panose="020B0604020202020204" pitchFamily="34" charset="0"/>
                <a:ea typeface="Aptos Display" pitchFamily="34" charset="-122"/>
                <a:cs typeface="Arial" panose="020B0604020202020204" pitchFamily="34" charset="0"/>
              </a:rPr>
              <a:t>Kết luận</a:t>
            </a:r>
            <a:endParaRPr lang="en-US" sz="2500" dirty="0">
              <a:latin typeface="Arial" panose="020B0604020202020204" pitchFamily="34" charset="0"/>
              <a:cs typeface="Arial" panose="020B0604020202020204" pitchFamily="34" charset="0"/>
            </a:endParaRPr>
          </a:p>
        </p:txBody>
      </p:sp>
      <p:sp>
        <p:nvSpPr>
          <p:cNvPr id="5" name="Text 3"/>
          <p:cNvSpPr/>
          <p:nvPr/>
        </p:nvSpPr>
        <p:spPr>
          <a:xfrm>
            <a:off x="603504" y="832104"/>
            <a:ext cx="9692640" cy="292608"/>
          </a:xfrm>
          <a:prstGeom prst="rect">
            <a:avLst/>
          </a:prstGeom>
          <a:noFill/>
          <a:ln/>
        </p:spPr>
        <p:txBody>
          <a:bodyPr wrap="square" lIns="0" tIns="0" rIns="0" bIns="0" rtlCol="0" anchor="ctr"/>
          <a:lstStyle/>
          <a:p>
            <a:pPr marL="0" indent="0">
              <a:buNone/>
            </a:pPr>
            <a:r>
              <a:rPr lang="en-US" sz="1050" dirty="0">
                <a:solidFill>
                  <a:srgbClr val="64748B"/>
                </a:solidFill>
                <a:latin typeface="Arial" panose="020B0604020202020204" pitchFamily="34" charset="0"/>
                <a:cs typeface="Arial" panose="020B0604020202020204" pitchFamily="34" charset="0"/>
              </a:rPr>
              <a:t>Sản phẩm dạng III là hướng đi khó nhưng cần thiết để nâng cao năng lực công nghệ trong nước</a:t>
            </a:r>
            <a:endParaRPr lang="en-US" sz="1050" dirty="0">
              <a:latin typeface="Arial" panose="020B0604020202020204" pitchFamily="34" charset="0"/>
              <a:cs typeface="Arial" panose="020B0604020202020204" pitchFamily="34" charset="0"/>
            </a:endParaRPr>
          </a:p>
        </p:txBody>
      </p:sp>
      <p:sp>
        <p:nvSpPr>
          <p:cNvPr id="6" name="Shape 4"/>
          <p:cNvSpPr/>
          <p:nvPr/>
        </p:nvSpPr>
        <p:spPr>
          <a:xfrm>
            <a:off x="566928" y="1143000"/>
            <a:ext cx="10881360" cy="0"/>
          </a:xfrm>
          <a:prstGeom prst="line">
            <a:avLst/>
          </a:prstGeom>
          <a:noFill/>
          <a:ln w="12700">
            <a:solidFill>
              <a:srgbClr val="1B998B">
                <a:alpha val="8000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7" name="Text 5"/>
          <p:cNvSpPr/>
          <p:nvPr/>
        </p:nvSpPr>
        <p:spPr>
          <a:xfrm>
            <a:off x="11365992" y="6446520"/>
            <a:ext cx="438912" cy="201168"/>
          </a:xfrm>
          <a:prstGeom prst="rect">
            <a:avLst/>
          </a:prstGeom>
          <a:noFill/>
          <a:ln/>
        </p:spPr>
        <p:txBody>
          <a:bodyPr wrap="square" lIns="0" tIns="0" rIns="0" bIns="0" rtlCol="0" anchor="ctr"/>
          <a:lstStyle/>
          <a:p>
            <a:pPr marL="0" indent="0" algn="r">
              <a:buNone/>
            </a:pPr>
            <a:r>
              <a:rPr lang="en-US" sz="850" dirty="0">
                <a:solidFill>
                  <a:srgbClr val="64748B"/>
                </a:solidFill>
                <a:latin typeface="Arial" panose="020B0604020202020204" pitchFamily="34" charset="0"/>
                <a:cs typeface="Arial" panose="020B0604020202020204" pitchFamily="34" charset="0"/>
              </a:rPr>
              <a:t>12</a:t>
            </a:r>
            <a:endParaRPr lang="en-US" sz="850" dirty="0">
              <a:latin typeface="Arial" panose="020B0604020202020204" pitchFamily="34" charset="0"/>
              <a:cs typeface="Arial" panose="020B0604020202020204" pitchFamily="34" charset="0"/>
            </a:endParaRPr>
          </a:p>
        </p:txBody>
      </p:sp>
      <p:sp>
        <p:nvSpPr>
          <p:cNvPr id="8" name="Text 6"/>
          <p:cNvSpPr/>
          <p:nvPr/>
        </p:nvSpPr>
        <p:spPr>
          <a:xfrm>
            <a:off x="566928" y="6446520"/>
            <a:ext cx="4297680" cy="201168"/>
          </a:xfrm>
          <a:prstGeom prst="rect">
            <a:avLst/>
          </a:prstGeom>
          <a:noFill/>
          <a:ln/>
        </p:spPr>
        <p:txBody>
          <a:bodyPr wrap="square" lIns="0" tIns="0" rIns="0" bIns="0" rtlCol="0" anchor="ctr"/>
          <a:lstStyle/>
          <a:p>
            <a:pPr marL="0" indent="0">
              <a:buNone/>
            </a:pPr>
            <a:r>
              <a:rPr lang="en-US" sz="850" dirty="0">
                <a:solidFill>
                  <a:srgbClr val="64748B"/>
                </a:solidFill>
                <a:latin typeface="Arial" panose="020B0604020202020204" pitchFamily="34" charset="0"/>
                <a:cs typeface="Arial" panose="020B0604020202020204" pitchFamily="34" charset="0"/>
              </a:rPr>
              <a:t>Viện Cơ khí Năng lượng và Mỏ - Vinacomin</a:t>
            </a:r>
            <a:endParaRPr lang="en-US" sz="850" dirty="0">
              <a:latin typeface="Arial" panose="020B0604020202020204" pitchFamily="34" charset="0"/>
              <a:cs typeface="Arial" panose="020B0604020202020204" pitchFamily="34" charset="0"/>
            </a:endParaRPr>
          </a:p>
        </p:txBody>
      </p:sp>
      <p:sp>
        <p:nvSpPr>
          <p:cNvPr id="9" name="Shape 7"/>
          <p:cNvSpPr/>
          <p:nvPr/>
        </p:nvSpPr>
        <p:spPr>
          <a:xfrm>
            <a:off x="822960" y="1444752"/>
            <a:ext cx="10515600" cy="1051560"/>
          </a:xfrm>
          <a:prstGeom prst="roundRect">
            <a:avLst>
              <a:gd name="adj" fmla="val 6957"/>
            </a:avLst>
          </a:prstGeom>
          <a:solidFill>
            <a:srgbClr val="172A45"/>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0" name="Text 8"/>
          <p:cNvSpPr/>
          <p:nvPr/>
        </p:nvSpPr>
        <p:spPr>
          <a:xfrm>
            <a:off x="1143000" y="1764792"/>
            <a:ext cx="9875520" cy="338328"/>
          </a:xfrm>
          <a:prstGeom prst="rect">
            <a:avLst/>
          </a:prstGeom>
          <a:noFill/>
          <a:ln/>
        </p:spPr>
        <p:txBody>
          <a:bodyPr wrap="square" lIns="0" tIns="0" rIns="0" bIns="0" rtlCol="0" anchor="ctr">
            <a:noAutofit/>
          </a:bodyPr>
          <a:lstStyle/>
          <a:p>
            <a:pPr marL="0" indent="0" algn="ctr">
              <a:buNone/>
            </a:pPr>
            <a:r>
              <a:rPr lang="en-US" sz="1600" b="1" dirty="0">
                <a:solidFill>
                  <a:srgbClr val="FFFFFF"/>
                </a:solidFill>
                <a:latin typeface="Arial" panose="020B0604020202020204" pitchFamily="34" charset="0"/>
                <a:cs typeface="Arial" panose="020B0604020202020204" pitchFamily="34" charset="0"/>
              </a:rPr>
              <a:t>Nghiên cứu khoa học và chế tạo sản phẩm dạng III cần được nhìn nhận như một quá trình phát triển công nghệ có rủi ro, cần đầu tư và cần thị trường thử nghiệm.</a:t>
            </a:r>
            <a:endParaRPr lang="en-US" sz="1600" dirty="0">
              <a:latin typeface="Arial" panose="020B0604020202020204" pitchFamily="34" charset="0"/>
              <a:cs typeface="Arial" panose="020B0604020202020204" pitchFamily="34" charset="0"/>
            </a:endParaRPr>
          </a:p>
        </p:txBody>
      </p:sp>
      <p:sp>
        <p:nvSpPr>
          <p:cNvPr id="11" name="Shape 9"/>
          <p:cNvSpPr/>
          <p:nvPr/>
        </p:nvSpPr>
        <p:spPr>
          <a:xfrm>
            <a:off x="2029968" y="3154680"/>
            <a:ext cx="658368" cy="658368"/>
          </a:xfrm>
          <a:prstGeom prst="ellipse">
            <a:avLst/>
          </a:prstGeom>
          <a:solidFill>
            <a:srgbClr val="1B998B"/>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2" name="Text 10"/>
          <p:cNvSpPr/>
          <p:nvPr/>
        </p:nvSpPr>
        <p:spPr>
          <a:xfrm>
            <a:off x="2231136" y="3328416"/>
            <a:ext cx="237744" cy="146304"/>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13" name="Text 11"/>
          <p:cNvSpPr/>
          <p:nvPr/>
        </p:nvSpPr>
        <p:spPr>
          <a:xfrm>
            <a:off x="1051560" y="3977640"/>
            <a:ext cx="2606040" cy="320040"/>
          </a:xfrm>
          <a:prstGeom prst="rect">
            <a:avLst/>
          </a:prstGeom>
          <a:noFill/>
          <a:ln/>
        </p:spPr>
        <p:txBody>
          <a:bodyPr wrap="square" lIns="0" tIns="0" rIns="0" bIns="0" rtlCol="0" anchor="ctr"/>
          <a:lstStyle/>
          <a:p>
            <a:pPr marL="0" indent="0" algn="ctr">
              <a:buNone/>
            </a:pPr>
            <a:r>
              <a:rPr lang="en-US" sz="1600" b="1" dirty="0">
                <a:solidFill>
                  <a:srgbClr val="172A45"/>
                </a:solidFill>
                <a:latin typeface="Arial" panose="020B0604020202020204" pitchFamily="34" charset="0"/>
                <a:cs typeface="Arial" panose="020B0604020202020204" pitchFamily="34" charset="0"/>
              </a:rPr>
              <a:t>Có nền tảng thuận lợi</a:t>
            </a:r>
            <a:endParaRPr lang="en-US" sz="1600" dirty="0">
              <a:latin typeface="Arial" panose="020B0604020202020204" pitchFamily="34" charset="0"/>
              <a:cs typeface="Arial" panose="020B0604020202020204" pitchFamily="34" charset="0"/>
            </a:endParaRPr>
          </a:p>
        </p:txBody>
      </p:sp>
      <p:sp>
        <p:nvSpPr>
          <p:cNvPr id="14" name="Text 12"/>
          <p:cNvSpPr/>
          <p:nvPr/>
        </p:nvSpPr>
        <p:spPr>
          <a:xfrm>
            <a:off x="1005840" y="4407408"/>
            <a:ext cx="2697480" cy="512064"/>
          </a:xfrm>
          <a:prstGeom prst="rect">
            <a:avLst/>
          </a:prstGeom>
          <a:noFill/>
          <a:ln/>
        </p:spPr>
        <p:txBody>
          <a:bodyPr wrap="square" lIns="0" tIns="0" rIns="0" bIns="0" rtlCol="0" anchor="ctr">
            <a:norm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Chủ trương, nhu cầu sản xuất, năng lực đội ngũ.</a:t>
            </a:r>
            <a:endParaRPr lang="en-US" sz="1600" dirty="0">
              <a:latin typeface="Arial" panose="020B0604020202020204" pitchFamily="34" charset="0"/>
              <a:cs typeface="Arial" panose="020B0604020202020204" pitchFamily="34" charset="0"/>
            </a:endParaRPr>
          </a:p>
        </p:txBody>
      </p:sp>
      <p:sp>
        <p:nvSpPr>
          <p:cNvPr id="15" name="Shape 13"/>
          <p:cNvSpPr/>
          <p:nvPr/>
        </p:nvSpPr>
        <p:spPr>
          <a:xfrm>
            <a:off x="5733288" y="3154680"/>
            <a:ext cx="658368" cy="658368"/>
          </a:xfrm>
          <a:prstGeom prst="ellipse">
            <a:avLst/>
          </a:prstGeom>
          <a:solidFill>
            <a:srgbClr val="F28C28"/>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16" name="Text 14"/>
          <p:cNvSpPr/>
          <p:nvPr/>
        </p:nvSpPr>
        <p:spPr>
          <a:xfrm>
            <a:off x="5934456" y="3328416"/>
            <a:ext cx="237744" cy="146304"/>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anose="020B0604020202020204" pitchFamily="34" charset="0"/>
                <a:cs typeface="Arial" panose="020B0604020202020204" pitchFamily="34" charset="0"/>
              </a:rPr>
              <a:t>2</a:t>
            </a:r>
            <a:endParaRPr lang="en-US" sz="1200" dirty="0">
              <a:latin typeface="Arial" panose="020B0604020202020204" pitchFamily="34" charset="0"/>
              <a:cs typeface="Arial" panose="020B0604020202020204" pitchFamily="34" charset="0"/>
            </a:endParaRPr>
          </a:p>
        </p:txBody>
      </p:sp>
      <p:sp>
        <p:nvSpPr>
          <p:cNvPr id="17" name="Text 15"/>
          <p:cNvSpPr/>
          <p:nvPr/>
        </p:nvSpPr>
        <p:spPr>
          <a:xfrm>
            <a:off x="4754880" y="3977640"/>
            <a:ext cx="2606040" cy="320040"/>
          </a:xfrm>
          <a:prstGeom prst="rect">
            <a:avLst/>
          </a:prstGeom>
          <a:noFill/>
          <a:ln/>
        </p:spPr>
        <p:txBody>
          <a:bodyPr wrap="square" lIns="0" tIns="0" rIns="0" bIns="0" rtlCol="0" anchor="ctr"/>
          <a:lstStyle/>
          <a:p>
            <a:pPr marL="0" indent="0" algn="ctr">
              <a:buNone/>
            </a:pPr>
            <a:r>
              <a:rPr lang="en-US" sz="1600" b="1" dirty="0">
                <a:solidFill>
                  <a:srgbClr val="172A45"/>
                </a:solidFill>
                <a:latin typeface="Arial" panose="020B0604020202020204" pitchFamily="34" charset="0"/>
                <a:cs typeface="Arial" panose="020B0604020202020204" pitchFamily="34" charset="0"/>
              </a:rPr>
              <a:t>Nhưng rủi ro lớn</a:t>
            </a:r>
            <a:endParaRPr lang="en-US" sz="1600" dirty="0">
              <a:latin typeface="Arial" panose="020B0604020202020204" pitchFamily="34" charset="0"/>
              <a:cs typeface="Arial" panose="020B0604020202020204" pitchFamily="34" charset="0"/>
            </a:endParaRPr>
          </a:p>
        </p:txBody>
      </p:sp>
      <p:sp>
        <p:nvSpPr>
          <p:cNvPr id="18" name="Text 16"/>
          <p:cNvSpPr/>
          <p:nvPr/>
        </p:nvSpPr>
        <p:spPr>
          <a:xfrm>
            <a:off x="4709160" y="4407408"/>
            <a:ext cx="2697480" cy="512064"/>
          </a:xfrm>
          <a:prstGeom prst="rect">
            <a:avLst/>
          </a:prstGeom>
          <a:noFill/>
          <a:ln/>
        </p:spPr>
        <p:txBody>
          <a:bodyPr wrap="square" lIns="0" tIns="0" rIns="0" bIns="0" rtlCol="0" anchor="ctr">
            <a:no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Vốn đối ứng, đầu ra, cạnh tranh, đánh giá thương mại tức thời.</a:t>
            </a:r>
            <a:endParaRPr lang="en-US" sz="1600" dirty="0">
              <a:latin typeface="Arial" panose="020B0604020202020204" pitchFamily="34" charset="0"/>
              <a:cs typeface="Arial" panose="020B0604020202020204" pitchFamily="34" charset="0"/>
            </a:endParaRPr>
          </a:p>
        </p:txBody>
      </p:sp>
      <p:sp>
        <p:nvSpPr>
          <p:cNvPr id="19" name="Shape 17"/>
          <p:cNvSpPr/>
          <p:nvPr/>
        </p:nvSpPr>
        <p:spPr>
          <a:xfrm>
            <a:off x="9436608" y="3154680"/>
            <a:ext cx="658368" cy="658368"/>
          </a:xfrm>
          <a:prstGeom prst="ellipse">
            <a:avLst/>
          </a:prstGeom>
          <a:solidFill>
            <a:srgbClr val="4CAF50"/>
          </a:solidFill>
          <a:ln w="12700">
            <a:solidFill>
              <a:srgbClr val="FFFFFF">
                <a:alpha val="0"/>
              </a:srgbClr>
            </a:solidFill>
            <a:prstDash val="solid"/>
          </a:ln>
        </p:spPr>
        <p:txBody>
          <a:bodyPr/>
          <a:lstStyle/>
          <a:p>
            <a:endParaRPr lang="en-US">
              <a:latin typeface="Arial" panose="020B0604020202020204" pitchFamily="34" charset="0"/>
              <a:cs typeface="Arial" panose="020B0604020202020204" pitchFamily="34" charset="0"/>
            </a:endParaRPr>
          </a:p>
        </p:txBody>
      </p:sp>
      <p:sp>
        <p:nvSpPr>
          <p:cNvPr id="20" name="Text 18"/>
          <p:cNvSpPr/>
          <p:nvPr/>
        </p:nvSpPr>
        <p:spPr>
          <a:xfrm>
            <a:off x="9637776" y="3328416"/>
            <a:ext cx="237744" cy="146304"/>
          </a:xfrm>
          <a:prstGeom prst="rect">
            <a:avLst/>
          </a:prstGeom>
          <a:noFill/>
          <a:ln/>
        </p:spPr>
        <p:txBody>
          <a:bodyPr wrap="square" lIns="0" tIns="0" rIns="0" bIns="0" rtlCol="0" anchor="ctr"/>
          <a:lstStyle/>
          <a:p>
            <a:pPr marL="0" indent="0" algn="ctr">
              <a:buNone/>
            </a:pPr>
            <a:r>
              <a:rPr lang="en-US" sz="1200" b="1" dirty="0">
                <a:solidFill>
                  <a:srgbClr val="FFFFFF"/>
                </a:solidFill>
                <a:latin typeface="Arial" panose="020B0604020202020204" pitchFamily="34" charset="0"/>
                <a:cs typeface="Arial" panose="020B0604020202020204" pitchFamily="34" charset="0"/>
              </a:rPr>
              <a:t>3</a:t>
            </a:r>
            <a:endParaRPr lang="en-US" sz="1200" dirty="0">
              <a:latin typeface="Arial" panose="020B0604020202020204" pitchFamily="34" charset="0"/>
              <a:cs typeface="Arial" panose="020B0604020202020204" pitchFamily="34" charset="0"/>
            </a:endParaRPr>
          </a:p>
        </p:txBody>
      </p:sp>
      <p:sp>
        <p:nvSpPr>
          <p:cNvPr id="21" name="Text 19"/>
          <p:cNvSpPr/>
          <p:nvPr/>
        </p:nvSpPr>
        <p:spPr>
          <a:xfrm>
            <a:off x="8458200" y="3977640"/>
            <a:ext cx="2606040" cy="320040"/>
          </a:xfrm>
          <a:prstGeom prst="rect">
            <a:avLst/>
          </a:prstGeom>
          <a:noFill/>
          <a:ln/>
        </p:spPr>
        <p:txBody>
          <a:bodyPr wrap="square" lIns="0" tIns="0" rIns="0" bIns="0" rtlCol="0" anchor="ctr"/>
          <a:lstStyle/>
          <a:p>
            <a:pPr marL="0" indent="0" algn="ctr">
              <a:buNone/>
            </a:pPr>
            <a:r>
              <a:rPr lang="en-US" sz="1600" b="1" dirty="0">
                <a:solidFill>
                  <a:srgbClr val="172A45"/>
                </a:solidFill>
                <a:latin typeface="Arial" panose="020B0604020202020204" pitchFamily="34" charset="0"/>
                <a:cs typeface="Arial" panose="020B0604020202020204" pitchFamily="34" charset="0"/>
              </a:rPr>
              <a:t>Cần cơ chế đồng hành</a:t>
            </a:r>
            <a:endParaRPr lang="en-US" sz="1600" dirty="0">
              <a:latin typeface="Arial" panose="020B0604020202020204" pitchFamily="34" charset="0"/>
              <a:cs typeface="Arial" panose="020B0604020202020204" pitchFamily="34" charset="0"/>
            </a:endParaRPr>
          </a:p>
        </p:txBody>
      </p:sp>
      <p:sp>
        <p:nvSpPr>
          <p:cNvPr id="22" name="Text 20"/>
          <p:cNvSpPr/>
          <p:nvPr/>
        </p:nvSpPr>
        <p:spPr>
          <a:xfrm>
            <a:off x="8412480" y="4407408"/>
            <a:ext cx="2697480" cy="512064"/>
          </a:xfrm>
          <a:prstGeom prst="rect">
            <a:avLst/>
          </a:prstGeom>
          <a:noFill/>
          <a:ln/>
        </p:spPr>
        <p:txBody>
          <a:bodyPr wrap="square" lIns="0" tIns="0" rIns="0" bIns="0" rtlCol="0" anchor="ctr">
            <a:noAutofit/>
          </a:bodyPr>
          <a:lstStyle/>
          <a:p>
            <a:pPr marL="0" indent="0" algn="ctr">
              <a:buNone/>
            </a:pPr>
            <a:r>
              <a:rPr lang="en-US" sz="1600" dirty="0">
                <a:solidFill>
                  <a:srgbClr val="0F172A"/>
                </a:solidFill>
                <a:latin typeface="Arial" panose="020B0604020202020204" pitchFamily="34" charset="0"/>
                <a:cs typeface="Arial" panose="020B0604020202020204" pitchFamily="34" charset="0"/>
              </a:rPr>
              <a:t>Chia sẻ rủi ro, thí điểm sử dụng, đấu thầu phù hợp, đánh giá theo lộ trình.</a:t>
            </a:r>
            <a:endParaRPr lang="en-US" sz="1600" dirty="0">
              <a:latin typeface="Arial" panose="020B0604020202020204" pitchFamily="34" charset="0"/>
              <a:cs typeface="Arial" panose="020B0604020202020204" pitchFamily="34" charset="0"/>
            </a:endParaRPr>
          </a:p>
        </p:txBody>
      </p:sp>
      <p:sp>
        <p:nvSpPr>
          <p:cNvPr id="23" name="Text 21"/>
          <p:cNvSpPr/>
          <p:nvPr/>
        </p:nvSpPr>
        <p:spPr>
          <a:xfrm>
            <a:off x="2926080" y="5806440"/>
            <a:ext cx="6309360" cy="347472"/>
          </a:xfrm>
          <a:prstGeom prst="rect">
            <a:avLst/>
          </a:prstGeom>
          <a:noFill/>
          <a:ln/>
        </p:spPr>
        <p:txBody>
          <a:bodyPr wrap="square" lIns="0" tIns="0" rIns="0" bIns="0" rtlCol="0" anchor="ctr"/>
          <a:lstStyle/>
          <a:p>
            <a:pPr marL="0" indent="0" algn="ctr">
              <a:buNone/>
            </a:pPr>
            <a:r>
              <a:rPr lang="en-US" sz="2200" b="1" dirty="0">
                <a:solidFill>
                  <a:srgbClr val="1B998B"/>
                </a:solidFill>
                <a:latin typeface="Arial" panose="020B0604020202020204" pitchFamily="34" charset="0"/>
                <a:cs typeface="Arial" panose="020B0604020202020204" pitchFamily="34" charset="0"/>
              </a:rPr>
              <a:t>Xin trân trọng cảm ơn!</a:t>
            </a:r>
            <a:endParaRPr lang="en-US" sz="2200"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1130</Words>
  <Application>Microsoft Office PowerPoint</Application>
  <PresentationFormat>Widescreen</PresentationFormat>
  <Paragraphs>127</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IEMM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Thuận lợi, khó khăn trong công tác NCKH và chế tạo sản phẩm dạng III</dc:title>
  <dc:subject>Nghiên cứu khoa học và sản phẩm dạng III</dc:subject>
  <dc:creator>OpenAI</dc:creator>
  <cp:lastModifiedBy>P5 KHCN</cp:lastModifiedBy>
  <cp:revision>5</cp:revision>
  <dcterms:created xsi:type="dcterms:W3CDTF">2026-06-06T05:45:45Z</dcterms:created>
  <dcterms:modified xsi:type="dcterms:W3CDTF">2026-06-08T15:45:24Z</dcterms:modified>
</cp:coreProperties>
</file>