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7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DM Sans" pitchFamily="2" charset="0"/>
      <p:regular r:id="rId17"/>
      <p:bold r:id="rId18"/>
      <p:italic r:id="rId19"/>
      <p:boldItalic r:id="rId20"/>
    </p:embeddedFont>
    <p:embeddedFont>
      <p:font typeface="Merriweather" panose="000005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D00A2-FEE7-B627-2EFF-7D413AF5D3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B5C691-F461-DFCE-D51E-C0B20261521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E136B27-99D7-211A-DEEE-5B39C18F1E7F}"/>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3868A8E8-689E-E721-E5C7-2C08BAB4F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 y="0"/>
            <a:ext cx="12185522" cy="6858000"/>
          </a:xfrm>
          <a:prstGeom prst="rect">
            <a:avLst/>
          </a:prstGeom>
        </p:spPr>
      </p:pic>
      <p:sp>
        <p:nvSpPr>
          <p:cNvPr id="8" name="TextBox 7">
            <a:extLst>
              <a:ext uri="{FF2B5EF4-FFF2-40B4-BE49-F238E27FC236}">
                <a16:creationId xmlns:a16="http://schemas.microsoft.com/office/drawing/2014/main" id="{40FAAF26-8DA0-3F4B-E2CE-BEFE44FFFDAB}"/>
              </a:ext>
            </a:extLst>
          </p:cNvPr>
          <p:cNvSpPr txBox="1"/>
          <p:nvPr/>
        </p:nvSpPr>
        <p:spPr>
          <a:xfrm>
            <a:off x="3047238" y="3244334"/>
            <a:ext cx="6094476" cy="369332"/>
          </a:xfrm>
          <a:prstGeom prst="rect">
            <a:avLst/>
          </a:prstGeom>
          <a:noFill/>
        </p:spPr>
        <p:txBody>
          <a:bodyPr wrap="square">
            <a:spAutoFit/>
          </a:bodyPr>
          <a:lstStyle/>
          <a:p>
            <a:endParaRPr lang="en-US" dirty="0"/>
          </a:p>
        </p:txBody>
      </p:sp>
    </p:spTree>
    <p:extLst>
      <p:ext uri="{BB962C8B-B14F-4D97-AF65-F5344CB8AC3E}">
        <p14:creationId xmlns:p14="http://schemas.microsoft.com/office/powerpoint/2010/main" val="270755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AFC"/>
        </a:solidFill>
        <a:effectLst/>
      </p:bgPr>
    </p:bg>
    <p:spTree>
      <p:nvGrpSpPr>
        <p:cNvPr id="1" name="Shape 197"/>
        <p:cNvGrpSpPr/>
        <p:nvPr/>
      </p:nvGrpSpPr>
      <p:grpSpPr>
        <a:xfrm>
          <a:off x="0" y="0"/>
          <a:ext cx="0" cy="0"/>
          <a:chOff x="0" y="0"/>
          <a:chExt cx="0" cy="0"/>
        </a:xfrm>
      </p:grpSpPr>
      <p:pic>
        <p:nvPicPr>
          <p:cNvPr id="198" name="Google Shape;198;p22"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99" name="Google Shape;199;p22" descr="image.png"/>
          <p:cNvPicPr preferRelativeResize="0"/>
          <p:nvPr/>
        </p:nvPicPr>
        <p:blipFill rotWithShape="1">
          <a:blip r:embed="rId4">
            <a:alphaModFix/>
          </a:blip>
          <a:srcRect/>
          <a:stretch/>
        </p:blipFill>
        <p:spPr>
          <a:xfrm>
            <a:off x="571500" y="2433637"/>
            <a:ext cx="5286375" cy="2886075"/>
          </a:xfrm>
          <a:prstGeom prst="rect">
            <a:avLst/>
          </a:prstGeom>
          <a:noFill/>
          <a:ln>
            <a:noFill/>
          </a:ln>
        </p:spPr>
      </p:pic>
      <p:pic>
        <p:nvPicPr>
          <p:cNvPr id="200" name="Google Shape;200;p22" descr="image.png"/>
          <p:cNvPicPr preferRelativeResize="0"/>
          <p:nvPr/>
        </p:nvPicPr>
        <p:blipFill rotWithShape="1">
          <a:blip r:embed="rId4">
            <a:alphaModFix/>
          </a:blip>
          <a:srcRect/>
          <a:stretch/>
        </p:blipFill>
        <p:spPr>
          <a:xfrm>
            <a:off x="6334125" y="2433637"/>
            <a:ext cx="5286375" cy="2886075"/>
          </a:xfrm>
          <a:prstGeom prst="rect">
            <a:avLst/>
          </a:prstGeom>
          <a:noFill/>
          <a:ln>
            <a:noFill/>
          </a:ln>
        </p:spPr>
      </p:pic>
      <p:sp>
        <p:nvSpPr>
          <p:cNvPr id="201" name="Google Shape;201;p22"/>
          <p:cNvSpPr txBox="1"/>
          <p:nvPr/>
        </p:nvSpPr>
        <p:spPr>
          <a:xfrm>
            <a:off x="962025" y="2871787"/>
            <a:ext cx="4730591" cy="342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100" b="1" i="0" u="none" strike="noStrike" cap="none">
                <a:solidFill>
                  <a:srgbClr val="B45309"/>
                </a:solidFill>
                <a:latin typeface="Merriweather"/>
                <a:ea typeface="Merriweather"/>
                <a:cs typeface="Merriweather"/>
                <a:sym typeface="Merriweather"/>
              </a:rPr>
              <a:t>Cơ Chế Vi Mô</a:t>
            </a:r>
            <a:endParaRPr/>
          </a:p>
        </p:txBody>
      </p:sp>
      <p:sp>
        <p:nvSpPr>
          <p:cNvPr id="202" name="Google Shape;202;p22"/>
          <p:cNvSpPr txBox="1"/>
          <p:nvPr/>
        </p:nvSpPr>
        <p:spPr>
          <a:xfrm>
            <a:off x="962025" y="3405187"/>
            <a:ext cx="4505325" cy="152400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a:solidFill>
                  <a:srgbClr val="334155"/>
                </a:solidFill>
                <a:latin typeface="DM Sans"/>
                <a:ea typeface="DM Sans"/>
                <a:cs typeface="DM Sans"/>
                <a:sym typeface="DM Sans"/>
              </a:rPr>
              <a:t>Đưa thép sau nhiệt luyện xuống nhiệt độ cực thấp. Quá trình này giúp chuyển biến hoàn toàn Austenit dư thành Martensit, đồng thời thúc đẩy kết tủa các hạt Cacbit vô cùng mịn, giúp ổn định tổ chức vi mô.</a:t>
            </a:r>
            <a:endParaRPr/>
          </a:p>
        </p:txBody>
      </p:sp>
      <p:sp>
        <p:nvSpPr>
          <p:cNvPr id="203" name="Google Shape;203;p22"/>
          <p:cNvSpPr txBox="1"/>
          <p:nvPr/>
        </p:nvSpPr>
        <p:spPr>
          <a:xfrm>
            <a:off x="6724650" y="2871787"/>
            <a:ext cx="4730591" cy="342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100" b="1" i="0" u="none" strike="noStrike" cap="none">
                <a:solidFill>
                  <a:srgbClr val="B45309"/>
                </a:solidFill>
                <a:latin typeface="Merriweather"/>
                <a:ea typeface="Merriweather"/>
                <a:cs typeface="Merriweather"/>
                <a:sym typeface="Merriweather"/>
              </a:rPr>
              <a:t>Hiệu Quả &amp; Ứng Dụng</a:t>
            </a:r>
            <a:endParaRPr/>
          </a:p>
        </p:txBody>
      </p:sp>
      <p:sp>
        <p:nvSpPr>
          <p:cNvPr id="204" name="Google Shape;204;p22"/>
          <p:cNvSpPr txBox="1"/>
          <p:nvPr/>
        </p:nvSpPr>
        <p:spPr>
          <a:xfrm>
            <a:off x="6724650" y="3405187"/>
            <a:ext cx="4505325" cy="152400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a:solidFill>
                  <a:srgbClr val="334155"/>
                </a:solidFill>
                <a:latin typeface="DM Sans"/>
                <a:ea typeface="DM Sans"/>
                <a:cs typeface="DM Sans"/>
                <a:sym typeface="DM Sans"/>
              </a:rPr>
              <a:t>Gia tăng độ cứng và khả năng chống mài mòn đáng kể cho thép công cụ. Có thể nghiên cứu áp dụng cho: Mũi khoan, răng cắt, bánh răng, trục bơm và các chi tiết chịu mài mòn sau nhiệt luyện trong ngành mỏ.</a:t>
            </a:r>
            <a:endParaRPr/>
          </a:p>
        </p:txBody>
      </p:sp>
      <p:sp>
        <p:nvSpPr>
          <p:cNvPr id="205" name="Google Shape;205;p22"/>
          <p:cNvSpPr txBox="1"/>
          <p:nvPr/>
        </p:nvSpPr>
        <p:spPr>
          <a:xfrm>
            <a:off x="571500" y="476250"/>
            <a:ext cx="11601450" cy="4667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B45309"/>
                </a:solidFill>
                <a:latin typeface="Merriweather"/>
                <a:ea typeface="Merriweather"/>
                <a:cs typeface="Merriweather"/>
                <a:sym typeface="Merriweather"/>
              </a:rPr>
              <a:t>Công Nghệ Xử Lý Lạnh Âm Sâu</a:t>
            </a:r>
            <a:endParaRPr/>
          </a:p>
        </p:txBody>
      </p:sp>
      <p:sp>
        <p:nvSpPr>
          <p:cNvPr id="206" name="Google Shape;206;p22"/>
          <p:cNvSpPr/>
          <p:nvPr/>
        </p:nvSpPr>
        <p:spPr>
          <a:xfrm>
            <a:off x="571500" y="1066800"/>
            <a:ext cx="11049000" cy="19050"/>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AFC"/>
        </a:solidFill>
        <a:effectLst/>
      </p:bgPr>
    </p:bg>
    <p:spTree>
      <p:nvGrpSpPr>
        <p:cNvPr id="1" name="Shape 210"/>
        <p:cNvGrpSpPr/>
        <p:nvPr/>
      </p:nvGrpSpPr>
      <p:grpSpPr>
        <a:xfrm>
          <a:off x="0" y="0"/>
          <a:ext cx="0" cy="0"/>
          <a:chOff x="0" y="0"/>
          <a:chExt cx="0" cy="0"/>
        </a:xfrm>
      </p:grpSpPr>
      <p:pic>
        <p:nvPicPr>
          <p:cNvPr id="211" name="Google Shape;211;p23"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12" name="Google Shape;212;p23"/>
          <p:cNvSpPr/>
          <p:nvPr/>
        </p:nvSpPr>
        <p:spPr>
          <a:xfrm>
            <a:off x="1727820" y="3857625"/>
            <a:ext cx="228600" cy="228600"/>
          </a:xfrm>
          <a:prstGeom prst="roundRect">
            <a:avLst>
              <a:gd name="adj" fmla="val 50000"/>
            </a:avLst>
          </a:prstGeom>
          <a:solidFill>
            <a:srgbClr val="FFFFFF"/>
          </a:solidFill>
          <a:ln w="47625" cap="flat" cmpd="sng">
            <a:solidFill>
              <a:srgbClr val="B453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13" name="Google Shape;213;p23"/>
          <p:cNvSpPr/>
          <p:nvPr/>
        </p:nvSpPr>
        <p:spPr>
          <a:xfrm>
            <a:off x="4563740" y="3857625"/>
            <a:ext cx="228600" cy="228600"/>
          </a:xfrm>
          <a:prstGeom prst="roundRect">
            <a:avLst>
              <a:gd name="adj" fmla="val 50000"/>
            </a:avLst>
          </a:prstGeom>
          <a:solidFill>
            <a:srgbClr val="FFFFFF"/>
          </a:solidFill>
          <a:ln w="47625" cap="flat" cmpd="sng">
            <a:solidFill>
              <a:srgbClr val="B453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14" name="Google Shape;214;p23"/>
          <p:cNvSpPr/>
          <p:nvPr/>
        </p:nvSpPr>
        <p:spPr>
          <a:xfrm>
            <a:off x="7399659" y="3857625"/>
            <a:ext cx="228600" cy="228600"/>
          </a:xfrm>
          <a:prstGeom prst="roundRect">
            <a:avLst>
              <a:gd name="adj" fmla="val 50000"/>
            </a:avLst>
          </a:prstGeom>
          <a:solidFill>
            <a:srgbClr val="FFFFFF"/>
          </a:solidFill>
          <a:ln w="47625" cap="flat" cmpd="sng">
            <a:solidFill>
              <a:srgbClr val="B453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15" name="Google Shape;215;p23"/>
          <p:cNvSpPr/>
          <p:nvPr/>
        </p:nvSpPr>
        <p:spPr>
          <a:xfrm>
            <a:off x="10235579" y="3857625"/>
            <a:ext cx="228600" cy="228600"/>
          </a:xfrm>
          <a:prstGeom prst="roundRect">
            <a:avLst>
              <a:gd name="adj" fmla="val 50000"/>
            </a:avLst>
          </a:prstGeom>
          <a:solidFill>
            <a:srgbClr val="FFFFFF"/>
          </a:solidFill>
          <a:ln w="47625" cap="flat" cmpd="sng">
            <a:solidFill>
              <a:srgbClr val="B453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16" name="Google Shape;216;p23"/>
          <p:cNvSpPr/>
          <p:nvPr/>
        </p:nvSpPr>
        <p:spPr>
          <a:xfrm>
            <a:off x="571500" y="3952875"/>
            <a:ext cx="11049000" cy="38100"/>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17" name="Google Shape;217;p23"/>
          <p:cNvSpPr txBox="1"/>
          <p:nvPr/>
        </p:nvSpPr>
        <p:spPr>
          <a:xfrm>
            <a:off x="507968" y="4257675"/>
            <a:ext cx="2668302" cy="29527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00" b="1" i="0" u="none" strike="noStrike" cap="none">
                <a:solidFill>
                  <a:srgbClr val="0F172A"/>
                </a:solidFill>
                <a:latin typeface="Merriweather"/>
                <a:ea typeface="Merriweather"/>
                <a:cs typeface="Merriweather"/>
                <a:sym typeface="Merriweather"/>
              </a:rPr>
              <a:t>Giai đoạn 1</a:t>
            </a:r>
            <a:endParaRPr/>
          </a:p>
        </p:txBody>
      </p:sp>
      <p:sp>
        <p:nvSpPr>
          <p:cNvPr id="218" name="Google Shape;218;p23"/>
          <p:cNvSpPr txBox="1"/>
          <p:nvPr/>
        </p:nvSpPr>
        <p:spPr>
          <a:xfrm>
            <a:off x="571500" y="4648200"/>
            <a:ext cx="2541240" cy="914400"/>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1500" b="0" i="0" u="none" strike="noStrike" cap="none">
                <a:solidFill>
                  <a:srgbClr val="334155"/>
                </a:solidFill>
                <a:latin typeface="DM Sans"/>
                <a:ea typeface="DM Sans"/>
                <a:cs typeface="DM Sans"/>
                <a:sym typeface="DM Sans"/>
              </a:rPr>
              <a:t>Khảo sát hiện trường, phân tích chi tiết hỏng và xác định cơ chế phá hủy gốc.</a:t>
            </a:r>
            <a:endParaRPr/>
          </a:p>
        </p:txBody>
      </p:sp>
      <p:sp>
        <p:nvSpPr>
          <p:cNvPr id="219" name="Google Shape;219;p23"/>
          <p:cNvSpPr txBox="1"/>
          <p:nvPr/>
        </p:nvSpPr>
        <p:spPr>
          <a:xfrm>
            <a:off x="3343888" y="2076450"/>
            <a:ext cx="2668302" cy="29527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00" b="1" i="0" u="none" strike="noStrike" cap="none">
                <a:solidFill>
                  <a:srgbClr val="0F172A"/>
                </a:solidFill>
                <a:latin typeface="Merriweather"/>
                <a:ea typeface="Merriweather"/>
                <a:cs typeface="Merriweather"/>
                <a:sym typeface="Merriweather"/>
              </a:rPr>
              <a:t>Giai đoạn 2</a:t>
            </a:r>
            <a:endParaRPr/>
          </a:p>
        </p:txBody>
      </p:sp>
      <p:sp>
        <p:nvSpPr>
          <p:cNvPr id="220" name="Google Shape;220;p23"/>
          <p:cNvSpPr txBox="1"/>
          <p:nvPr/>
        </p:nvSpPr>
        <p:spPr>
          <a:xfrm>
            <a:off x="3407419" y="2466975"/>
            <a:ext cx="2541240" cy="1219200"/>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1500" b="0" i="0" u="none" strike="noStrike" cap="none">
                <a:solidFill>
                  <a:srgbClr val="334155"/>
                </a:solidFill>
                <a:latin typeface="DM Sans"/>
                <a:ea typeface="DM Sans"/>
                <a:cs typeface="DM Sans"/>
                <a:sym typeface="DM Sans"/>
              </a:rPr>
              <a:t>Lựa chọn vật liệu phù hợp; thiết kế, chế tạo mẫu và thử nghiệm trong phòng thí nghiệm.</a:t>
            </a:r>
            <a:endParaRPr/>
          </a:p>
        </p:txBody>
      </p:sp>
      <p:sp>
        <p:nvSpPr>
          <p:cNvPr id="221" name="Google Shape;221;p23"/>
          <p:cNvSpPr txBox="1"/>
          <p:nvPr/>
        </p:nvSpPr>
        <p:spPr>
          <a:xfrm>
            <a:off x="6179808" y="4257675"/>
            <a:ext cx="2668302" cy="29527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00" b="1" i="0" u="none" strike="noStrike" cap="none">
                <a:solidFill>
                  <a:srgbClr val="0F172A"/>
                </a:solidFill>
                <a:latin typeface="Merriweather"/>
                <a:ea typeface="Merriweather"/>
                <a:cs typeface="Merriweather"/>
                <a:sym typeface="Merriweather"/>
              </a:rPr>
              <a:t>Giai đoạn 3</a:t>
            </a:r>
            <a:endParaRPr/>
          </a:p>
        </p:txBody>
      </p:sp>
      <p:sp>
        <p:nvSpPr>
          <p:cNvPr id="222" name="Google Shape;222;p23"/>
          <p:cNvSpPr txBox="1"/>
          <p:nvPr/>
        </p:nvSpPr>
        <p:spPr>
          <a:xfrm>
            <a:off x="6243339" y="4648200"/>
            <a:ext cx="2541240" cy="1219200"/>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1500" b="0" i="0" u="none" strike="noStrike" cap="none">
                <a:solidFill>
                  <a:srgbClr val="334155"/>
                </a:solidFill>
                <a:latin typeface="DM Sans"/>
                <a:ea typeface="DM Sans"/>
                <a:cs typeface="DM Sans"/>
                <a:sym typeface="DM Sans"/>
              </a:rPr>
              <a:t>Lắp đặt thử nghiệm công nghiệp tại mỏ, theo dõi số liệu và đánh giá tuổi thọ thực tế.</a:t>
            </a:r>
            <a:endParaRPr/>
          </a:p>
        </p:txBody>
      </p:sp>
      <p:sp>
        <p:nvSpPr>
          <p:cNvPr id="223" name="Google Shape;223;p23"/>
          <p:cNvSpPr txBox="1"/>
          <p:nvPr/>
        </p:nvSpPr>
        <p:spPr>
          <a:xfrm>
            <a:off x="9015728" y="2076450"/>
            <a:ext cx="2668302" cy="29527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00" b="1" i="0" u="none" strike="noStrike" cap="none">
                <a:solidFill>
                  <a:srgbClr val="0F172A"/>
                </a:solidFill>
                <a:latin typeface="Merriweather"/>
                <a:ea typeface="Merriweather"/>
                <a:cs typeface="Merriweather"/>
                <a:sym typeface="Merriweather"/>
              </a:rPr>
              <a:t>Giai đoạn 4</a:t>
            </a:r>
            <a:endParaRPr/>
          </a:p>
        </p:txBody>
      </p:sp>
      <p:sp>
        <p:nvSpPr>
          <p:cNvPr id="224" name="Google Shape;224;p23"/>
          <p:cNvSpPr txBox="1"/>
          <p:nvPr/>
        </p:nvSpPr>
        <p:spPr>
          <a:xfrm>
            <a:off x="9079259" y="2466975"/>
            <a:ext cx="2541240" cy="1219200"/>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1500" b="0" i="0" u="none" strike="noStrike" cap="none">
                <a:solidFill>
                  <a:srgbClr val="334155"/>
                </a:solidFill>
                <a:latin typeface="DM Sans"/>
                <a:ea typeface="DM Sans"/>
                <a:cs typeface="DM Sans"/>
                <a:sym typeface="DM Sans"/>
              </a:rPr>
              <a:t>Đánh giá kinh tế (Life-cycle cost), xây dựng tiêu chuẩn và nhân rộng ứng dụng toàn TKV.</a:t>
            </a:r>
            <a:endParaRPr/>
          </a:p>
        </p:txBody>
      </p:sp>
      <p:sp>
        <p:nvSpPr>
          <p:cNvPr id="225" name="Google Shape;225;p23"/>
          <p:cNvSpPr txBox="1"/>
          <p:nvPr/>
        </p:nvSpPr>
        <p:spPr>
          <a:xfrm>
            <a:off x="571500" y="476250"/>
            <a:ext cx="11601450" cy="4667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B45309"/>
                </a:solidFill>
                <a:latin typeface="Merriweather"/>
                <a:ea typeface="Merriweather"/>
                <a:cs typeface="Merriweather"/>
                <a:sym typeface="Merriweather"/>
              </a:rPr>
              <a:t>Chu Trình Triển Khai Thực Tiễn</a:t>
            </a:r>
            <a:endParaRPr/>
          </a:p>
        </p:txBody>
      </p:sp>
      <p:sp>
        <p:nvSpPr>
          <p:cNvPr id="226" name="Google Shape;226;p23"/>
          <p:cNvSpPr/>
          <p:nvPr/>
        </p:nvSpPr>
        <p:spPr>
          <a:xfrm>
            <a:off x="571500" y="1066800"/>
            <a:ext cx="11049000" cy="19050"/>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AFC"/>
        </a:solidFill>
        <a:effectLst/>
      </p:bgPr>
    </p:bg>
    <p:spTree>
      <p:nvGrpSpPr>
        <p:cNvPr id="1" name="Shape 230"/>
        <p:cNvGrpSpPr/>
        <p:nvPr/>
      </p:nvGrpSpPr>
      <p:grpSpPr>
        <a:xfrm>
          <a:off x="0" y="0"/>
          <a:ext cx="0" cy="0"/>
          <a:chOff x="0" y="0"/>
          <a:chExt cx="0" cy="0"/>
        </a:xfrm>
      </p:grpSpPr>
      <p:pic>
        <p:nvPicPr>
          <p:cNvPr id="231" name="Google Shape;231;p24"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32" name="Google Shape;232;p24" descr="image.png"/>
          <p:cNvPicPr preferRelativeResize="0"/>
          <p:nvPr/>
        </p:nvPicPr>
        <p:blipFill rotWithShape="1">
          <a:blip r:embed="rId4">
            <a:alphaModFix/>
          </a:blip>
          <a:srcRect/>
          <a:stretch/>
        </p:blipFill>
        <p:spPr>
          <a:xfrm>
            <a:off x="3472308" y="2741116"/>
            <a:ext cx="5247233" cy="866775"/>
          </a:xfrm>
          <a:prstGeom prst="rect">
            <a:avLst/>
          </a:prstGeom>
          <a:noFill/>
          <a:ln>
            <a:noFill/>
          </a:ln>
        </p:spPr>
      </p:pic>
      <p:sp>
        <p:nvSpPr>
          <p:cNvPr id="233" name="Google Shape;233;p24"/>
          <p:cNvSpPr txBox="1"/>
          <p:nvPr/>
        </p:nvSpPr>
        <p:spPr>
          <a:xfrm>
            <a:off x="1135379" y="476250"/>
            <a:ext cx="9921240" cy="86677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5400" b="1" i="0" u="none" strike="noStrike" cap="none">
                <a:solidFill>
                  <a:srgbClr val="B45309"/>
                </a:solidFill>
                <a:latin typeface="Merriweather"/>
                <a:ea typeface="Merriweather"/>
                <a:cs typeface="Merriweather"/>
                <a:sym typeface="Merriweather"/>
              </a:rPr>
              <a:t>XIN TRÂN TRỌNG CẢM ƠN!</a:t>
            </a:r>
            <a:endParaRPr/>
          </a:p>
        </p:txBody>
      </p:sp>
      <p:sp>
        <p:nvSpPr>
          <p:cNvPr id="234" name="Google Shape;234;p24"/>
          <p:cNvSpPr txBox="1"/>
          <p:nvPr/>
        </p:nvSpPr>
        <p:spPr>
          <a:xfrm>
            <a:off x="571500" y="1533525"/>
            <a:ext cx="11049000" cy="731341"/>
          </a:xfrm>
          <a:prstGeom prst="rect">
            <a:avLst/>
          </a:prstGeom>
          <a:noFill/>
          <a:ln>
            <a:noFill/>
          </a:ln>
        </p:spPr>
        <p:txBody>
          <a:bodyPr spcFirstLastPara="1" wrap="square" lIns="0" tIns="0" rIns="0" bIns="0" anchor="t" anchorCtr="0">
            <a:spAutoFit/>
          </a:bodyPr>
          <a:lstStyle/>
          <a:p>
            <a:pPr marL="0" marR="0" lvl="0" indent="0" algn="ctr" rtl="0">
              <a:lnSpc>
                <a:spcPct val="159944"/>
              </a:lnSpc>
              <a:spcBef>
                <a:spcPts val="0"/>
              </a:spcBef>
              <a:spcAft>
                <a:spcPts val="0"/>
              </a:spcAft>
              <a:buNone/>
            </a:pPr>
            <a:r>
              <a:rPr lang="en-US" sz="1800" b="0" i="0" u="none" strike="noStrike" cap="none">
                <a:solidFill>
                  <a:srgbClr val="475569"/>
                </a:solidFill>
                <a:latin typeface="DM Sans"/>
                <a:ea typeface="DM Sans"/>
                <a:cs typeface="DM Sans"/>
                <a:sym typeface="DM Sans"/>
              </a:rPr>
              <a:t>Viện Cơ khí Năng lượng và Mỏ - Vinacomin sẵn sàng đồng hành cùng các đơn vị trong chặng đường phát triển công nghiệp vật liệu.</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AFC"/>
        </a:solidFill>
        <a:effectLst/>
      </p:bgPr>
    </p:bg>
    <p:spTree>
      <p:nvGrpSpPr>
        <p:cNvPr id="1" name="Shape 238"/>
        <p:cNvGrpSpPr/>
        <p:nvPr/>
      </p:nvGrpSpPr>
      <p:grpSpPr>
        <a:xfrm>
          <a:off x="0" y="0"/>
          <a:ext cx="0" cy="0"/>
          <a:chOff x="0" y="0"/>
          <a:chExt cx="0" cy="0"/>
        </a:xfrm>
      </p:grpSpPr>
      <p:pic>
        <p:nvPicPr>
          <p:cNvPr id="239" name="Google Shape;239;p25"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40" name="Google Shape;240;p25"/>
          <p:cNvSpPr/>
          <p:nvPr/>
        </p:nvSpPr>
        <p:spPr>
          <a:xfrm>
            <a:off x="571500" y="2704207"/>
            <a:ext cx="11049000" cy="78477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41" name="Google Shape;241;p25"/>
          <p:cNvSpPr/>
          <p:nvPr/>
        </p:nvSpPr>
        <p:spPr>
          <a:xfrm>
            <a:off x="571500" y="3488977"/>
            <a:ext cx="11049000" cy="78477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42" name="Google Shape;242;p25"/>
          <p:cNvSpPr/>
          <p:nvPr/>
        </p:nvSpPr>
        <p:spPr>
          <a:xfrm>
            <a:off x="571500" y="3479452"/>
            <a:ext cx="11049000" cy="9525"/>
          </a:xfrm>
          <a:prstGeom prst="rect">
            <a:avLst/>
          </a:prstGeom>
          <a:solidFill>
            <a:srgbClr val="7575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43" name="Google Shape;243;p25"/>
          <p:cNvSpPr/>
          <p:nvPr/>
        </p:nvSpPr>
        <p:spPr>
          <a:xfrm>
            <a:off x="571500" y="3479452"/>
            <a:ext cx="11049000" cy="9525"/>
          </a:xfrm>
          <a:prstGeom prst="rect">
            <a:avLst/>
          </a:prstGeom>
          <a:solidFill>
            <a:srgbClr val="7575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44" name="Google Shape;244;p25"/>
          <p:cNvSpPr/>
          <p:nvPr/>
        </p:nvSpPr>
        <p:spPr>
          <a:xfrm>
            <a:off x="571500" y="4264223"/>
            <a:ext cx="11049000" cy="9525"/>
          </a:xfrm>
          <a:prstGeom prst="rect">
            <a:avLst/>
          </a:prstGeom>
          <a:solidFill>
            <a:srgbClr val="7575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45" name="Google Shape;245;p25"/>
          <p:cNvSpPr/>
          <p:nvPr/>
        </p:nvSpPr>
        <p:spPr>
          <a:xfrm>
            <a:off x="571500" y="4264223"/>
            <a:ext cx="11049000" cy="9525"/>
          </a:xfrm>
          <a:prstGeom prst="rect">
            <a:avLst/>
          </a:prstGeom>
          <a:solidFill>
            <a:srgbClr val="7575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46" name="Google Shape;246;p25" descr="image.png"/>
          <p:cNvPicPr preferRelativeResize="0"/>
          <p:nvPr/>
        </p:nvPicPr>
        <p:blipFill rotWithShape="1">
          <a:blip r:embed="rId4">
            <a:alphaModFix/>
          </a:blip>
          <a:srcRect/>
          <a:stretch/>
        </p:blipFill>
        <p:spPr>
          <a:xfrm>
            <a:off x="571500" y="2853630"/>
            <a:ext cx="857250" cy="476250"/>
          </a:xfrm>
          <a:prstGeom prst="rect">
            <a:avLst/>
          </a:prstGeom>
          <a:noFill/>
          <a:ln>
            <a:noFill/>
          </a:ln>
        </p:spPr>
      </p:pic>
      <p:sp>
        <p:nvSpPr>
          <p:cNvPr id="247" name="Google Shape;247;p25"/>
          <p:cNvSpPr txBox="1"/>
          <p:nvPr/>
        </p:nvSpPr>
        <p:spPr>
          <a:xfrm>
            <a:off x="1666875" y="2847082"/>
            <a:ext cx="9953625" cy="19809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975" b="0" i="0" u="none" strike="noStrike" cap="none">
                <a:solidFill>
                  <a:srgbClr val="334155"/>
                </a:solidFill>
                <a:latin typeface="DM Sans"/>
                <a:ea typeface="DM Sans"/>
                <a:cs typeface="DM Sans"/>
                <a:sym typeface="DM Sans"/>
              </a:rPr>
              <a:t>http://googleusercontent.com/image_collection/image_retrieval/17342221337597166478_0</a:t>
            </a:r>
            <a:endParaRPr/>
          </a:p>
        </p:txBody>
      </p:sp>
      <p:sp>
        <p:nvSpPr>
          <p:cNvPr id="248" name="Google Shape;248;p25"/>
          <p:cNvSpPr txBox="1"/>
          <p:nvPr/>
        </p:nvSpPr>
        <p:spPr>
          <a:xfrm>
            <a:off x="1666875" y="3092797"/>
            <a:ext cx="9953625" cy="24378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200" b="0" i="0" u="none" strike="noStrike" cap="none">
                <a:solidFill>
                  <a:srgbClr val="334155"/>
                </a:solidFill>
                <a:latin typeface="DM Sans"/>
                <a:ea typeface="DM Sans"/>
                <a:cs typeface="DM Sans"/>
                <a:sym typeface="DM Sans"/>
              </a:rPr>
              <a:t>Source: </a:t>
            </a:r>
            <a:r>
              <a:rPr lang="en-US" sz="1200" b="0" i="0" u="none" strike="noStrike" cap="none">
                <a:solidFill>
                  <a:srgbClr val="4F46E5"/>
                </a:solidFill>
                <a:latin typeface="DM Sans"/>
                <a:ea typeface="DM Sans"/>
                <a:cs typeface="DM Sans"/>
                <a:sym typeface="DM Sans"/>
              </a:rPr>
              <a:t>Google Image Search</a:t>
            </a:r>
            <a:endParaRPr/>
          </a:p>
        </p:txBody>
      </p:sp>
      <p:pic>
        <p:nvPicPr>
          <p:cNvPr id="249" name="Google Shape;249;p25" descr="image.png"/>
          <p:cNvPicPr preferRelativeResize="0"/>
          <p:nvPr/>
        </p:nvPicPr>
        <p:blipFill rotWithShape="1">
          <a:blip r:embed="rId4">
            <a:alphaModFix/>
          </a:blip>
          <a:srcRect/>
          <a:stretch/>
        </p:blipFill>
        <p:spPr>
          <a:xfrm>
            <a:off x="571500" y="3638401"/>
            <a:ext cx="857250" cy="476250"/>
          </a:xfrm>
          <a:prstGeom prst="rect">
            <a:avLst/>
          </a:prstGeom>
          <a:noFill/>
          <a:ln>
            <a:noFill/>
          </a:ln>
        </p:spPr>
      </p:pic>
      <p:sp>
        <p:nvSpPr>
          <p:cNvPr id="250" name="Google Shape;250;p25"/>
          <p:cNvSpPr txBox="1"/>
          <p:nvPr/>
        </p:nvSpPr>
        <p:spPr>
          <a:xfrm>
            <a:off x="1666875" y="3631852"/>
            <a:ext cx="9953625" cy="19809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975" b="0" i="0" u="none" strike="noStrike" cap="none">
                <a:solidFill>
                  <a:srgbClr val="334155"/>
                </a:solidFill>
                <a:latin typeface="DM Sans"/>
                <a:ea typeface="DM Sans"/>
                <a:cs typeface="DM Sans"/>
                <a:sym typeface="DM Sans"/>
              </a:rPr>
              <a:t>http://googleusercontent.com/image_collection/image_retrieval/4563678373746168446_0</a:t>
            </a:r>
            <a:endParaRPr/>
          </a:p>
        </p:txBody>
      </p:sp>
      <p:sp>
        <p:nvSpPr>
          <p:cNvPr id="251" name="Google Shape;251;p25"/>
          <p:cNvSpPr txBox="1"/>
          <p:nvPr/>
        </p:nvSpPr>
        <p:spPr>
          <a:xfrm>
            <a:off x="1666875" y="3877567"/>
            <a:ext cx="9953625" cy="24378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200" b="0" i="0" u="none" strike="noStrike" cap="none">
                <a:solidFill>
                  <a:srgbClr val="334155"/>
                </a:solidFill>
                <a:latin typeface="DM Sans"/>
                <a:ea typeface="DM Sans"/>
                <a:cs typeface="DM Sans"/>
                <a:sym typeface="DM Sans"/>
              </a:rPr>
              <a:t>Source: </a:t>
            </a:r>
            <a:r>
              <a:rPr lang="en-US" sz="1200" b="0" i="0" u="none" strike="noStrike" cap="none">
                <a:solidFill>
                  <a:srgbClr val="4F46E5"/>
                </a:solidFill>
                <a:latin typeface="DM Sans"/>
                <a:ea typeface="DM Sans"/>
                <a:cs typeface="DM Sans"/>
                <a:sym typeface="DM Sans"/>
              </a:rPr>
              <a:t>Google Image Search</a:t>
            </a:r>
            <a:endParaRPr/>
          </a:p>
        </p:txBody>
      </p:sp>
      <p:pic>
        <p:nvPicPr>
          <p:cNvPr id="252" name="Google Shape;252;p25" descr="image.png"/>
          <p:cNvPicPr preferRelativeResize="0"/>
          <p:nvPr/>
        </p:nvPicPr>
        <p:blipFill rotWithShape="1">
          <a:blip r:embed="rId5">
            <a:alphaModFix/>
          </a:blip>
          <a:srcRect/>
          <a:stretch/>
        </p:blipFill>
        <p:spPr>
          <a:xfrm>
            <a:off x="571500" y="4423171"/>
            <a:ext cx="857250" cy="476250"/>
          </a:xfrm>
          <a:prstGeom prst="rect">
            <a:avLst/>
          </a:prstGeom>
          <a:noFill/>
          <a:ln>
            <a:noFill/>
          </a:ln>
        </p:spPr>
      </p:pic>
      <p:sp>
        <p:nvSpPr>
          <p:cNvPr id="253" name="Google Shape;253;p25"/>
          <p:cNvSpPr txBox="1"/>
          <p:nvPr/>
        </p:nvSpPr>
        <p:spPr>
          <a:xfrm>
            <a:off x="1666875" y="4416623"/>
            <a:ext cx="9953625" cy="19809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975" b="0" i="0" u="none" strike="noStrike" cap="none">
                <a:solidFill>
                  <a:srgbClr val="334155"/>
                </a:solidFill>
                <a:latin typeface="DM Sans"/>
                <a:ea typeface="DM Sans"/>
                <a:cs typeface="DM Sans"/>
                <a:sym typeface="DM Sans"/>
              </a:rPr>
              <a:t>http://googleusercontent.com/image_collection/image_retrieval/10140557633000641398_0</a:t>
            </a:r>
            <a:endParaRPr/>
          </a:p>
        </p:txBody>
      </p:sp>
      <p:sp>
        <p:nvSpPr>
          <p:cNvPr id="254" name="Google Shape;254;p25"/>
          <p:cNvSpPr txBox="1"/>
          <p:nvPr/>
        </p:nvSpPr>
        <p:spPr>
          <a:xfrm>
            <a:off x="1666875" y="4662338"/>
            <a:ext cx="9953625" cy="24378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200" b="0" i="0" u="none" strike="noStrike" cap="none">
                <a:solidFill>
                  <a:srgbClr val="334155"/>
                </a:solidFill>
                <a:latin typeface="DM Sans"/>
                <a:ea typeface="DM Sans"/>
                <a:cs typeface="DM Sans"/>
                <a:sym typeface="DM Sans"/>
              </a:rPr>
              <a:t>Source: </a:t>
            </a:r>
            <a:r>
              <a:rPr lang="en-US" sz="1200" b="0" i="0" u="none" strike="noStrike" cap="none">
                <a:solidFill>
                  <a:srgbClr val="4F46E5"/>
                </a:solidFill>
                <a:latin typeface="DM Sans"/>
                <a:ea typeface="DM Sans"/>
                <a:cs typeface="DM Sans"/>
                <a:sym typeface="DM Sans"/>
              </a:rPr>
              <a:t>Google Image Search</a:t>
            </a:r>
            <a:endParaRPr/>
          </a:p>
        </p:txBody>
      </p:sp>
      <p:sp>
        <p:nvSpPr>
          <p:cNvPr id="255" name="Google Shape;255;p25"/>
          <p:cNvSpPr txBox="1"/>
          <p:nvPr/>
        </p:nvSpPr>
        <p:spPr>
          <a:xfrm>
            <a:off x="571500" y="476250"/>
            <a:ext cx="11601450" cy="4667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B45309"/>
                </a:solidFill>
                <a:latin typeface="Merriweather"/>
                <a:ea typeface="Merriweather"/>
                <a:cs typeface="Merriweather"/>
                <a:sym typeface="Merriweather"/>
              </a:rPr>
              <a:t>Image Sources</a:t>
            </a:r>
            <a:endParaRPr/>
          </a:p>
        </p:txBody>
      </p:sp>
      <p:sp>
        <p:nvSpPr>
          <p:cNvPr id="256" name="Google Shape;256;p25"/>
          <p:cNvSpPr/>
          <p:nvPr/>
        </p:nvSpPr>
        <p:spPr>
          <a:xfrm>
            <a:off x="571500" y="1066800"/>
            <a:ext cx="11049000" cy="19050"/>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AFC"/>
        </a:solidFill>
        <a:effectLst/>
      </p:bgPr>
    </p:bg>
    <p:spTree>
      <p:nvGrpSpPr>
        <p:cNvPr id="1" name="Shape 260"/>
        <p:cNvGrpSpPr/>
        <p:nvPr/>
      </p:nvGrpSpPr>
      <p:grpSpPr>
        <a:xfrm>
          <a:off x="0" y="0"/>
          <a:ext cx="0" cy="0"/>
          <a:chOff x="0" y="0"/>
          <a:chExt cx="0" cy="0"/>
        </a:xfrm>
      </p:grpSpPr>
      <p:sp>
        <p:nvSpPr>
          <p:cNvPr id="261" name="Google Shape;261;p26"/>
          <p:cNvSpPr/>
          <p:nvPr/>
        </p:nvSpPr>
        <p:spPr>
          <a:xfrm>
            <a:off x="571500" y="2704207"/>
            <a:ext cx="11049000" cy="78477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62" name="Google Shape;262;p26"/>
          <p:cNvSpPr/>
          <p:nvPr/>
        </p:nvSpPr>
        <p:spPr>
          <a:xfrm>
            <a:off x="571500" y="3488977"/>
            <a:ext cx="11049000" cy="78477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63" name="Google Shape;263;p26"/>
          <p:cNvSpPr/>
          <p:nvPr/>
        </p:nvSpPr>
        <p:spPr>
          <a:xfrm>
            <a:off x="571500" y="3479452"/>
            <a:ext cx="11049000" cy="9525"/>
          </a:xfrm>
          <a:prstGeom prst="rect">
            <a:avLst/>
          </a:prstGeom>
          <a:solidFill>
            <a:srgbClr val="7575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64" name="Google Shape;264;p26"/>
          <p:cNvSpPr/>
          <p:nvPr/>
        </p:nvSpPr>
        <p:spPr>
          <a:xfrm>
            <a:off x="571500" y="3479452"/>
            <a:ext cx="11049000" cy="9525"/>
          </a:xfrm>
          <a:prstGeom prst="rect">
            <a:avLst/>
          </a:prstGeom>
          <a:solidFill>
            <a:srgbClr val="7575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65" name="Google Shape;265;p26"/>
          <p:cNvSpPr/>
          <p:nvPr/>
        </p:nvSpPr>
        <p:spPr>
          <a:xfrm>
            <a:off x="571500" y="4264223"/>
            <a:ext cx="11049000" cy="9525"/>
          </a:xfrm>
          <a:prstGeom prst="rect">
            <a:avLst/>
          </a:prstGeom>
          <a:solidFill>
            <a:srgbClr val="7575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66" name="Google Shape;266;p26"/>
          <p:cNvSpPr/>
          <p:nvPr/>
        </p:nvSpPr>
        <p:spPr>
          <a:xfrm>
            <a:off x="571500" y="4264223"/>
            <a:ext cx="11049000" cy="9525"/>
          </a:xfrm>
          <a:prstGeom prst="rect">
            <a:avLst/>
          </a:prstGeom>
          <a:solidFill>
            <a:srgbClr val="7575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67" name="Google Shape;267;p26" descr="image.png"/>
          <p:cNvPicPr preferRelativeResize="0"/>
          <p:nvPr/>
        </p:nvPicPr>
        <p:blipFill rotWithShape="1">
          <a:blip r:embed="rId3">
            <a:alphaModFix/>
          </a:blip>
          <a:srcRect/>
          <a:stretch/>
        </p:blipFill>
        <p:spPr>
          <a:xfrm>
            <a:off x="571500" y="2853630"/>
            <a:ext cx="857250" cy="476250"/>
          </a:xfrm>
          <a:prstGeom prst="rect">
            <a:avLst/>
          </a:prstGeom>
          <a:noFill/>
          <a:ln>
            <a:noFill/>
          </a:ln>
        </p:spPr>
      </p:pic>
      <p:sp>
        <p:nvSpPr>
          <p:cNvPr id="268" name="Google Shape;268;p26"/>
          <p:cNvSpPr txBox="1"/>
          <p:nvPr/>
        </p:nvSpPr>
        <p:spPr>
          <a:xfrm>
            <a:off x="1666875" y="2847082"/>
            <a:ext cx="9953625" cy="19809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975" b="0" i="0" u="none" strike="noStrike" cap="none">
                <a:solidFill>
                  <a:srgbClr val="334155"/>
                </a:solidFill>
                <a:latin typeface="DM Sans"/>
                <a:ea typeface="DM Sans"/>
                <a:cs typeface="DM Sans"/>
                <a:sym typeface="DM Sans"/>
              </a:rPr>
              <a:t>http://bullpowertrain.com/wp-content/uploads/2025/12/BullPowertrain-409488-Underground-Mine-Machinery-BlogBanner1.jpg</a:t>
            </a:r>
            <a:endParaRPr/>
          </a:p>
        </p:txBody>
      </p:sp>
      <p:sp>
        <p:nvSpPr>
          <p:cNvPr id="269" name="Google Shape;269;p26"/>
          <p:cNvSpPr txBox="1"/>
          <p:nvPr/>
        </p:nvSpPr>
        <p:spPr>
          <a:xfrm>
            <a:off x="1666875" y="3092797"/>
            <a:ext cx="9953625" cy="24378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200" b="0" i="0" u="none" strike="noStrike" cap="none">
                <a:solidFill>
                  <a:srgbClr val="334155"/>
                </a:solidFill>
                <a:latin typeface="DM Sans"/>
                <a:ea typeface="DM Sans"/>
                <a:cs typeface="DM Sans"/>
                <a:sym typeface="DM Sans"/>
              </a:rPr>
              <a:t>Source: </a:t>
            </a:r>
            <a:r>
              <a:rPr lang="en-US" sz="1200" b="0" i="0" u="none" strike="noStrike" cap="none">
                <a:solidFill>
                  <a:srgbClr val="4F46E5"/>
                </a:solidFill>
                <a:latin typeface="DM Sans"/>
                <a:ea typeface="DM Sans"/>
                <a:cs typeface="DM Sans"/>
                <a:sym typeface="DM Sans"/>
              </a:rPr>
              <a:t>bullpowertrain.com</a:t>
            </a:r>
            <a:endParaRPr/>
          </a:p>
        </p:txBody>
      </p:sp>
      <p:pic>
        <p:nvPicPr>
          <p:cNvPr id="270" name="Google Shape;270;p26" descr="image.png"/>
          <p:cNvPicPr preferRelativeResize="0"/>
          <p:nvPr/>
        </p:nvPicPr>
        <p:blipFill rotWithShape="1">
          <a:blip r:embed="rId4">
            <a:alphaModFix/>
          </a:blip>
          <a:srcRect/>
          <a:stretch/>
        </p:blipFill>
        <p:spPr>
          <a:xfrm>
            <a:off x="571500" y="3638401"/>
            <a:ext cx="857250" cy="476250"/>
          </a:xfrm>
          <a:prstGeom prst="rect">
            <a:avLst/>
          </a:prstGeom>
          <a:noFill/>
          <a:ln>
            <a:noFill/>
          </a:ln>
        </p:spPr>
      </p:pic>
      <p:sp>
        <p:nvSpPr>
          <p:cNvPr id="271" name="Google Shape;271;p26"/>
          <p:cNvSpPr txBox="1"/>
          <p:nvPr/>
        </p:nvSpPr>
        <p:spPr>
          <a:xfrm>
            <a:off x="1666875" y="3631852"/>
            <a:ext cx="9953625" cy="19809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975" b="0" i="0" u="none" strike="noStrike" cap="none">
                <a:solidFill>
                  <a:srgbClr val="334155"/>
                </a:solidFill>
                <a:latin typeface="DM Sans"/>
                <a:ea typeface="DM Sans"/>
                <a:cs typeface="DM Sans"/>
                <a:sym typeface="DM Sans"/>
              </a:rPr>
              <a:t>https://www.lasersafetycertification.com/wp-content/uploads/2025/08/industrial-laser-welding-hero.jpg</a:t>
            </a:r>
            <a:endParaRPr/>
          </a:p>
        </p:txBody>
      </p:sp>
      <p:sp>
        <p:nvSpPr>
          <p:cNvPr id="272" name="Google Shape;272;p26"/>
          <p:cNvSpPr txBox="1"/>
          <p:nvPr/>
        </p:nvSpPr>
        <p:spPr>
          <a:xfrm>
            <a:off x="1666875" y="3877567"/>
            <a:ext cx="9953625" cy="24378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200" b="0" i="0" u="none" strike="noStrike" cap="none">
                <a:solidFill>
                  <a:srgbClr val="334155"/>
                </a:solidFill>
                <a:latin typeface="DM Sans"/>
                <a:ea typeface="DM Sans"/>
                <a:cs typeface="DM Sans"/>
                <a:sym typeface="DM Sans"/>
              </a:rPr>
              <a:t>Source: </a:t>
            </a:r>
            <a:r>
              <a:rPr lang="en-US" sz="1200" b="0" i="0" u="none" strike="noStrike" cap="none">
                <a:solidFill>
                  <a:srgbClr val="4F46E5"/>
                </a:solidFill>
                <a:latin typeface="DM Sans"/>
                <a:ea typeface="DM Sans"/>
                <a:cs typeface="DM Sans"/>
                <a:sym typeface="DM Sans"/>
              </a:rPr>
              <a:t>www.lasersafetycertification.com</a:t>
            </a:r>
            <a:endParaRPr/>
          </a:p>
        </p:txBody>
      </p:sp>
      <p:pic>
        <p:nvPicPr>
          <p:cNvPr id="273" name="Google Shape;273;p26" descr="image.png"/>
          <p:cNvPicPr preferRelativeResize="0"/>
          <p:nvPr/>
        </p:nvPicPr>
        <p:blipFill rotWithShape="1">
          <a:blip r:embed="rId5">
            <a:alphaModFix/>
          </a:blip>
          <a:srcRect/>
          <a:stretch/>
        </p:blipFill>
        <p:spPr>
          <a:xfrm>
            <a:off x="571500" y="4423171"/>
            <a:ext cx="857250" cy="476250"/>
          </a:xfrm>
          <a:prstGeom prst="rect">
            <a:avLst/>
          </a:prstGeom>
          <a:noFill/>
          <a:ln>
            <a:noFill/>
          </a:ln>
        </p:spPr>
      </p:pic>
      <p:sp>
        <p:nvSpPr>
          <p:cNvPr id="274" name="Google Shape;274;p26"/>
          <p:cNvSpPr txBox="1"/>
          <p:nvPr/>
        </p:nvSpPr>
        <p:spPr>
          <a:xfrm>
            <a:off x="1666875" y="4416623"/>
            <a:ext cx="9953625" cy="19809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975" b="0" i="0" u="none" strike="noStrike" cap="none">
                <a:solidFill>
                  <a:srgbClr val="334155"/>
                </a:solidFill>
                <a:latin typeface="DM Sans"/>
                <a:ea typeface="DM Sans"/>
                <a:cs typeface="DM Sans"/>
                <a:sym typeface="DM Sans"/>
              </a:rPr>
              <a:t>https://upload.wikimedia.org/wikipedia/commons/f/fc/Aluminium_foam.jpg</a:t>
            </a:r>
            <a:endParaRPr/>
          </a:p>
        </p:txBody>
      </p:sp>
      <p:sp>
        <p:nvSpPr>
          <p:cNvPr id="275" name="Google Shape;275;p26"/>
          <p:cNvSpPr txBox="1"/>
          <p:nvPr/>
        </p:nvSpPr>
        <p:spPr>
          <a:xfrm>
            <a:off x="1666875" y="4662338"/>
            <a:ext cx="9953625" cy="24378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200" b="0" i="0" u="none" strike="noStrike" cap="none">
                <a:solidFill>
                  <a:srgbClr val="334155"/>
                </a:solidFill>
                <a:latin typeface="DM Sans"/>
                <a:ea typeface="DM Sans"/>
                <a:cs typeface="DM Sans"/>
                <a:sym typeface="DM Sans"/>
              </a:rPr>
              <a:t>Source: </a:t>
            </a:r>
            <a:r>
              <a:rPr lang="en-US" sz="1200" b="0" i="0" u="none" strike="noStrike" cap="none">
                <a:solidFill>
                  <a:srgbClr val="4F46E5"/>
                </a:solidFill>
                <a:latin typeface="DM Sans"/>
                <a:ea typeface="DM Sans"/>
                <a:cs typeface="DM Sans"/>
                <a:sym typeface="DM Sans"/>
              </a:rPr>
              <a:t>en.wikipedia.org</a:t>
            </a:r>
            <a:endParaRPr/>
          </a:p>
        </p:txBody>
      </p:sp>
      <p:sp>
        <p:nvSpPr>
          <p:cNvPr id="276" name="Google Shape;276;p26"/>
          <p:cNvSpPr txBox="1"/>
          <p:nvPr/>
        </p:nvSpPr>
        <p:spPr>
          <a:xfrm>
            <a:off x="571500" y="476250"/>
            <a:ext cx="11601450" cy="4667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B45309"/>
                </a:solidFill>
                <a:latin typeface="Merriweather"/>
                <a:ea typeface="Merriweather"/>
                <a:cs typeface="Merriweather"/>
                <a:sym typeface="Merriweather"/>
              </a:rPr>
              <a:t>Image Sources</a:t>
            </a:r>
            <a:endParaRPr/>
          </a:p>
        </p:txBody>
      </p:sp>
      <p:sp>
        <p:nvSpPr>
          <p:cNvPr id="277" name="Google Shape;277;p26"/>
          <p:cNvSpPr/>
          <p:nvPr/>
        </p:nvSpPr>
        <p:spPr>
          <a:xfrm>
            <a:off x="571500" y="1066800"/>
            <a:ext cx="11049000" cy="19050"/>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AFC"/>
        </a:solidFill>
        <a:effectLst/>
      </p:bgPr>
    </p:bg>
    <p:spTree>
      <p:nvGrpSpPr>
        <p:cNvPr id="1" name="Shape 92"/>
        <p:cNvGrpSpPr/>
        <p:nvPr/>
      </p:nvGrpSpPr>
      <p:grpSpPr>
        <a:xfrm>
          <a:off x="0" y="0"/>
          <a:ext cx="0" cy="0"/>
          <a:chOff x="0" y="0"/>
          <a:chExt cx="0" cy="0"/>
        </a:xfrm>
      </p:grpSpPr>
      <p:pic>
        <p:nvPicPr>
          <p:cNvPr id="93" name="Google Shape;93;p14"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4" name="Google Shape;94;p14"/>
          <p:cNvSpPr txBox="1"/>
          <p:nvPr/>
        </p:nvSpPr>
        <p:spPr>
          <a:xfrm>
            <a:off x="4115752" y="2251769"/>
            <a:ext cx="3960495" cy="7620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4800" b="1" i="0" u="none" strike="noStrike" cap="none">
                <a:solidFill>
                  <a:srgbClr val="B45309"/>
                </a:solidFill>
                <a:latin typeface="Merriweather"/>
                <a:ea typeface="Merriweather"/>
                <a:cs typeface="Merriweather"/>
                <a:sym typeface="Merriweather"/>
              </a:rPr>
              <a:t>1. Đặt vấn đề</a:t>
            </a:r>
            <a:endParaRPr/>
          </a:p>
        </p:txBody>
      </p:sp>
      <p:sp>
        <p:nvSpPr>
          <p:cNvPr id="95" name="Google Shape;95;p14"/>
          <p:cNvSpPr/>
          <p:nvPr/>
        </p:nvSpPr>
        <p:spPr>
          <a:xfrm>
            <a:off x="5715000" y="3490019"/>
            <a:ext cx="762000" cy="38100"/>
          </a:xfrm>
          <a:prstGeom prst="rect">
            <a:avLst/>
          </a:prstGeom>
          <a:solidFill>
            <a:srgbClr val="0F17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6" name="Google Shape;96;p14"/>
          <p:cNvSpPr txBox="1"/>
          <p:nvPr/>
        </p:nvSpPr>
        <p:spPr>
          <a:xfrm>
            <a:off x="2286000" y="3813869"/>
            <a:ext cx="7620000" cy="792360"/>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1950" b="0" i="0" u="none" strike="noStrike" cap="none">
                <a:solidFill>
                  <a:srgbClr val="475569"/>
                </a:solidFill>
                <a:latin typeface="DM Sans"/>
                <a:ea typeface="DM Sans"/>
                <a:cs typeface="DM Sans"/>
                <a:sym typeface="DM Sans"/>
              </a:rPr>
              <a:t>Vai trò cốt lõi của công nghiệp vật liệu và những cơ chế hư hỏng thiết bị đặc thù trong khai thác khoáng sản.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AFC"/>
        </a:solidFill>
        <a:effectLst/>
      </p:bgPr>
    </p:bg>
    <p:spTree>
      <p:nvGrpSpPr>
        <p:cNvPr id="1" name="Shape 100"/>
        <p:cNvGrpSpPr/>
        <p:nvPr/>
      </p:nvGrpSpPr>
      <p:grpSpPr>
        <a:xfrm>
          <a:off x="0" y="0"/>
          <a:ext cx="0" cy="0"/>
          <a:chOff x="0" y="0"/>
          <a:chExt cx="0" cy="0"/>
        </a:xfrm>
      </p:grpSpPr>
      <p:pic>
        <p:nvPicPr>
          <p:cNvPr id="101" name="Google Shape;101;p15"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02" name="Google Shape;102;p15" descr="image.png"/>
          <p:cNvPicPr preferRelativeResize="0"/>
          <p:nvPr/>
        </p:nvPicPr>
        <p:blipFill rotWithShape="1">
          <a:blip r:embed="rId4">
            <a:alphaModFix/>
          </a:blip>
          <a:srcRect/>
          <a:stretch/>
        </p:blipFill>
        <p:spPr>
          <a:xfrm>
            <a:off x="6334125" y="1971675"/>
            <a:ext cx="5286375" cy="3810000"/>
          </a:xfrm>
          <a:prstGeom prst="rect">
            <a:avLst/>
          </a:prstGeom>
          <a:noFill/>
          <a:ln>
            <a:noFill/>
          </a:ln>
        </p:spPr>
      </p:pic>
      <p:sp>
        <p:nvSpPr>
          <p:cNvPr id="103" name="Google Shape;103;p15"/>
          <p:cNvSpPr txBox="1"/>
          <p:nvPr/>
        </p:nvSpPr>
        <p:spPr>
          <a:xfrm>
            <a:off x="952500" y="1415653"/>
            <a:ext cx="4905375" cy="992385"/>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1" i="0" u="none" strike="noStrike" cap="none">
                <a:solidFill>
                  <a:srgbClr val="0F172A"/>
                </a:solidFill>
                <a:latin typeface="DM Sans"/>
                <a:ea typeface="DM Sans"/>
                <a:cs typeface="DM Sans"/>
                <a:sym typeface="DM Sans"/>
              </a:rPr>
              <a:t>Áp lực đa chiều:</a:t>
            </a:r>
            <a:r>
              <a:rPr lang="en-US" sz="1500" b="0" i="0" u="none" strike="noStrike" cap="none">
                <a:solidFill>
                  <a:srgbClr val="334155"/>
                </a:solidFill>
                <a:latin typeface="DM Sans"/>
                <a:ea typeface="DM Sans"/>
                <a:cs typeface="DM Sans"/>
                <a:sym typeface="DM Sans"/>
              </a:rPr>
              <a:t> Thiết bị mỏ thường xuyên phải làm việc với tải trọng lớn, va đập mạnh, nhiệt độ biến đổi.</a:t>
            </a:r>
            <a:endParaRPr/>
          </a:p>
        </p:txBody>
      </p:sp>
      <p:sp>
        <p:nvSpPr>
          <p:cNvPr id="104" name="Google Shape;104;p15"/>
          <p:cNvSpPr txBox="1"/>
          <p:nvPr/>
        </p:nvSpPr>
        <p:spPr>
          <a:xfrm>
            <a:off x="952500" y="2646164"/>
            <a:ext cx="4905375" cy="992385"/>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1" i="0" u="none" strike="noStrike" cap="none">
                <a:solidFill>
                  <a:srgbClr val="0F172A"/>
                </a:solidFill>
                <a:latin typeface="DM Sans"/>
                <a:ea typeface="DM Sans"/>
                <a:cs typeface="DM Sans"/>
                <a:sym typeface="DM Sans"/>
              </a:rPr>
              <a:t>Tác nhân phá hủy:</a:t>
            </a:r>
            <a:r>
              <a:rPr lang="en-US" sz="1500" b="0" i="0" u="none" strike="noStrike" cap="none">
                <a:solidFill>
                  <a:srgbClr val="334155"/>
                </a:solidFill>
                <a:latin typeface="DM Sans"/>
                <a:ea typeface="DM Sans"/>
                <a:cs typeface="DM Sans"/>
                <a:sym typeface="DM Sans"/>
              </a:rPr>
              <a:t> Chịu sự mài mòn, xói mòn và ăn mòn hóa học do tiếp xúc than, quặng, bụi và bùn.</a:t>
            </a:r>
            <a:endParaRPr/>
          </a:p>
        </p:txBody>
      </p:sp>
      <p:sp>
        <p:nvSpPr>
          <p:cNvPr id="105" name="Google Shape;105;p15"/>
          <p:cNvSpPr txBox="1"/>
          <p:nvPr/>
        </p:nvSpPr>
        <p:spPr>
          <a:xfrm>
            <a:off x="952500" y="3876675"/>
            <a:ext cx="4905375" cy="992385"/>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1" i="0" u="none" strike="noStrike" cap="none">
                <a:solidFill>
                  <a:srgbClr val="0F172A"/>
                </a:solidFill>
                <a:latin typeface="DM Sans"/>
                <a:ea typeface="DM Sans"/>
                <a:cs typeface="DM Sans"/>
                <a:sym typeface="DM Sans"/>
              </a:rPr>
              <a:t>Giới hạn của vật liệu cũ:</a:t>
            </a:r>
            <a:r>
              <a:rPr lang="en-US" sz="1500" b="0" i="0" u="none" strike="noStrike" cap="none">
                <a:solidFill>
                  <a:srgbClr val="334155"/>
                </a:solidFill>
                <a:latin typeface="DM Sans"/>
                <a:ea typeface="DM Sans"/>
                <a:cs typeface="DM Sans"/>
                <a:sym typeface="DM Sans"/>
              </a:rPr>
              <a:t> Vật liệu thông dụng không còn đáp ứng được bài toán tuổi thọ, gây tốn kém chi phí vòng đời thiết bị.</a:t>
            </a:r>
            <a:endParaRPr/>
          </a:p>
        </p:txBody>
      </p:sp>
      <p:sp>
        <p:nvSpPr>
          <p:cNvPr id="106" name="Google Shape;106;p15"/>
          <p:cNvSpPr txBox="1"/>
          <p:nvPr/>
        </p:nvSpPr>
        <p:spPr>
          <a:xfrm>
            <a:off x="952500" y="5107185"/>
            <a:ext cx="4905375" cy="992385"/>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1" i="0" u="none" strike="noStrike" cap="none">
                <a:solidFill>
                  <a:srgbClr val="0F172A"/>
                </a:solidFill>
                <a:latin typeface="DM Sans"/>
                <a:ea typeface="DM Sans"/>
                <a:cs typeface="DM Sans"/>
                <a:sym typeface="DM Sans"/>
              </a:rPr>
              <a:t>Định hướng mới:</a:t>
            </a:r>
            <a:r>
              <a:rPr lang="en-US" sz="1500" b="0" i="0" u="none" strike="noStrike" cap="none">
                <a:solidFill>
                  <a:srgbClr val="334155"/>
                </a:solidFill>
                <a:latin typeface="DM Sans"/>
                <a:ea typeface="DM Sans"/>
                <a:cs typeface="DM Sans"/>
                <a:sym typeface="DM Sans"/>
              </a:rPr>
              <a:t> Nhu cầu cấp thiết chuyển dịch sang các loại vật liệu chuyên dụng, được kiểm chứng bằng dữ liệu vận hành.</a:t>
            </a:r>
            <a:endParaRPr/>
          </a:p>
        </p:txBody>
      </p:sp>
      <p:pic>
        <p:nvPicPr>
          <p:cNvPr id="107" name="Google Shape;107;p15" descr="image.png"/>
          <p:cNvPicPr preferRelativeResize="0"/>
          <p:nvPr/>
        </p:nvPicPr>
        <p:blipFill rotWithShape="1">
          <a:blip r:embed="rId5">
            <a:alphaModFix/>
          </a:blip>
          <a:srcRect/>
          <a:stretch/>
        </p:blipFill>
        <p:spPr>
          <a:xfrm>
            <a:off x="6334125" y="1971675"/>
            <a:ext cx="5286375" cy="3810000"/>
          </a:xfrm>
          <a:prstGeom prst="rect">
            <a:avLst/>
          </a:prstGeom>
          <a:noFill/>
          <a:ln>
            <a:noFill/>
          </a:ln>
        </p:spPr>
      </p:pic>
      <p:sp>
        <p:nvSpPr>
          <p:cNvPr id="108" name="Google Shape;108;p15"/>
          <p:cNvSpPr txBox="1"/>
          <p:nvPr/>
        </p:nvSpPr>
        <p:spPr>
          <a:xfrm>
            <a:off x="571500" y="476250"/>
            <a:ext cx="11601450" cy="4667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B45309"/>
                </a:solidFill>
                <a:latin typeface="Merriweather"/>
                <a:ea typeface="Merriweather"/>
                <a:cs typeface="Merriweather"/>
                <a:sym typeface="Merriweather"/>
              </a:rPr>
              <a:t>Môi Trường Vận Hành Khắc Nghiệt</a:t>
            </a:r>
            <a:endParaRPr/>
          </a:p>
        </p:txBody>
      </p:sp>
      <p:sp>
        <p:nvSpPr>
          <p:cNvPr id="109" name="Google Shape;109;p15"/>
          <p:cNvSpPr/>
          <p:nvPr/>
        </p:nvSpPr>
        <p:spPr>
          <a:xfrm>
            <a:off x="571500" y="1066800"/>
            <a:ext cx="11049000" cy="19050"/>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10" name="Google Shape;110;p15" descr="image.png"/>
          <p:cNvPicPr preferRelativeResize="0"/>
          <p:nvPr/>
        </p:nvPicPr>
        <p:blipFill rotWithShape="1">
          <a:blip r:embed="rId6">
            <a:alphaModFix/>
          </a:blip>
          <a:srcRect/>
          <a:stretch/>
        </p:blipFill>
        <p:spPr>
          <a:xfrm>
            <a:off x="571500" y="1434703"/>
            <a:ext cx="190500" cy="200025"/>
          </a:xfrm>
          <a:prstGeom prst="rect">
            <a:avLst/>
          </a:prstGeom>
          <a:noFill/>
          <a:ln>
            <a:noFill/>
          </a:ln>
        </p:spPr>
      </p:pic>
      <p:pic>
        <p:nvPicPr>
          <p:cNvPr id="111" name="Google Shape;111;p15" descr="image.png"/>
          <p:cNvPicPr preferRelativeResize="0"/>
          <p:nvPr/>
        </p:nvPicPr>
        <p:blipFill rotWithShape="1">
          <a:blip r:embed="rId6">
            <a:alphaModFix/>
          </a:blip>
          <a:srcRect/>
          <a:stretch/>
        </p:blipFill>
        <p:spPr>
          <a:xfrm>
            <a:off x="571500" y="2665214"/>
            <a:ext cx="190500" cy="200025"/>
          </a:xfrm>
          <a:prstGeom prst="rect">
            <a:avLst/>
          </a:prstGeom>
          <a:noFill/>
          <a:ln>
            <a:noFill/>
          </a:ln>
        </p:spPr>
      </p:pic>
      <p:pic>
        <p:nvPicPr>
          <p:cNvPr id="112" name="Google Shape;112;p15" descr="image.png"/>
          <p:cNvPicPr preferRelativeResize="0"/>
          <p:nvPr/>
        </p:nvPicPr>
        <p:blipFill rotWithShape="1">
          <a:blip r:embed="rId6">
            <a:alphaModFix/>
          </a:blip>
          <a:srcRect/>
          <a:stretch/>
        </p:blipFill>
        <p:spPr>
          <a:xfrm>
            <a:off x="571500" y="3895725"/>
            <a:ext cx="190500" cy="200025"/>
          </a:xfrm>
          <a:prstGeom prst="rect">
            <a:avLst/>
          </a:prstGeom>
          <a:noFill/>
          <a:ln>
            <a:noFill/>
          </a:ln>
        </p:spPr>
      </p:pic>
      <p:pic>
        <p:nvPicPr>
          <p:cNvPr id="113" name="Google Shape;113;p15" descr="image.png"/>
          <p:cNvPicPr preferRelativeResize="0"/>
          <p:nvPr/>
        </p:nvPicPr>
        <p:blipFill rotWithShape="1">
          <a:blip r:embed="rId6">
            <a:alphaModFix/>
          </a:blip>
          <a:srcRect/>
          <a:stretch/>
        </p:blipFill>
        <p:spPr>
          <a:xfrm>
            <a:off x="571500" y="5126235"/>
            <a:ext cx="190500" cy="200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AFC"/>
        </a:solidFill>
        <a:effectLst/>
      </p:bgPr>
    </p:bg>
    <p:spTree>
      <p:nvGrpSpPr>
        <p:cNvPr id="1" name="Shape 117"/>
        <p:cNvGrpSpPr/>
        <p:nvPr/>
      </p:nvGrpSpPr>
      <p:grpSpPr>
        <a:xfrm>
          <a:off x="0" y="0"/>
          <a:ext cx="0" cy="0"/>
          <a:chOff x="0" y="0"/>
          <a:chExt cx="0" cy="0"/>
        </a:xfrm>
      </p:grpSpPr>
      <p:pic>
        <p:nvPicPr>
          <p:cNvPr id="118" name="Google Shape;118;p16"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19" name="Google Shape;119;p16" descr="image.png"/>
          <p:cNvPicPr preferRelativeResize="0"/>
          <p:nvPr/>
        </p:nvPicPr>
        <p:blipFill rotWithShape="1">
          <a:blip r:embed="rId4">
            <a:alphaModFix/>
          </a:blip>
          <a:srcRect/>
          <a:stretch/>
        </p:blipFill>
        <p:spPr>
          <a:xfrm>
            <a:off x="571500" y="2433637"/>
            <a:ext cx="5286375" cy="2886075"/>
          </a:xfrm>
          <a:prstGeom prst="rect">
            <a:avLst/>
          </a:prstGeom>
          <a:noFill/>
          <a:ln>
            <a:noFill/>
          </a:ln>
        </p:spPr>
      </p:pic>
      <p:pic>
        <p:nvPicPr>
          <p:cNvPr id="120" name="Google Shape;120;p16" descr="image.png"/>
          <p:cNvPicPr preferRelativeResize="0"/>
          <p:nvPr/>
        </p:nvPicPr>
        <p:blipFill rotWithShape="1">
          <a:blip r:embed="rId4">
            <a:alphaModFix/>
          </a:blip>
          <a:srcRect/>
          <a:stretch/>
        </p:blipFill>
        <p:spPr>
          <a:xfrm>
            <a:off x="6334125" y="2433637"/>
            <a:ext cx="5286375" cy="2886075"/>
          </a:xfrm>
          <a:prstGeom prst="rect">
            <a:avLst/>
          </a:prstGeom>
          <a:noFill/>
          <a:ln>
            <a:noFill/>
          </a:ln>
        </p:spPr>
      </p:pic>
      <p:sp>
        <p:nvSpPr>
          <p:cNvPr id="121" name="Google Shape;121;p16"/>
          <p:cNvSpPr txBox="1"/>
          <p:nvPr/>
        </p:nvSpPr>
        <p:spPr>
          <a:xfrm>
            <a:off x="962025" y="2871787"/>
            <a:ext cx="4730591" cy="342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100" b="1" i="0" u="none" strike="noStrike" cap="none">
                <a:solidFill>
                  <a:srgbClr val="B45309"/>
                </a:solidFill>
                <a:latin typeface="Merriweather"/>
                <a:ea typeface="Merriweather"/>
                <a:cs typeface="Merriweather"/>
                <a:sym typeface="Merriweather"/>
              </a:rPr>
              <a:t>Tiếp Cận Kỹ Thuật</a:t>
            </a:r>
            <a:endParaRPr/>
          </a:p>
        </p:txBody>
      </p:sp>
      <p:sp>
        <p:nvSpPr>
          <p:cNvPr id="122" name="Google Shape;122;p16"/>
          <p:cNvSpPr txBox="1"/>
          <p:nvPr/>
        </p:nvSpPr>
        <p:spPr>
          <a:xfrm>
            <a:off x="962025" y="3405187"/>
            <a:ext cx="4505325" cy="152400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a:solidFill>
                  <a:srgbClr val="334155"/>
                </a:solidFill>
                <a:latin typeface="DM Sans"/>
                <a:ea typeface="DM Sans"/>
                <a:cs typeface="DM Sans"/>
                <a:sym typeface="DM Sans"/>
              </a:rPr>
              <a:t>Phải dựa trên việc phân tích chính xác "Cơ chế hư hỏng" (mài mòn trượt, va đập, xói mòn hạt, hay ăn mòn kết hợp). Vật liệu phải đáp ứng các yêu cầu khắt khe về gia công chế tạo, tính hàn, lắp đặt và khả năng kiểm tra sửa chữa tại hiện trường.</a:t>
            </a:r>
            <a:endParaRPr/>
          </a:p>
        </p:txBody>
      </p:sp>
      <p:sp>
        <p:nvSpPr>
          <p:cNvPr id="123" name="Google Shape;123;p16"/>
          <p:cNvSpPr txBox="1"/>
          <p:nvPr/>
        </p:nvSpPr>
        <p:spPr>
          <a:xfrm>
            <a:off x="6724650" y="2871787"/>
            <a:ext cx="4730591" cy="342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100" b="1" i="0" u="none" strike="noStrike" cap="none">
                <a:solidFill>
                  <a:srgbClr val="B45309"/>
                </a:solidFill>
                <a:latin typeface="Merriweather"/>
                <a:ea typeface="Merriweather"/>
                <a:cs typeface="Merriweather"/>
                <a:sym typeface="Merriweather"/>
              </a:rPr>
              <a:t>Tiếp Cận Kinh Tế</a:t>
            </a:r>
            <a:endParaRPr/>
          </a:p>
        </p:txBody>
      </p:sp>
      <p:sp>
        <p:nvSpPr>
          <p:cNvPr id="124" name="Google Shape;124;p16"/>
          <p:cNvSpPr txBox="1"/>
          <p:nvPr/>
        </p:nvSpPr>
        <p:spPr>
          <a:xfrm>
            <a:off x="6724650" y="3405187"/>
            <a:ext cx="4505325" cy="152400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a:solidFill>
                  <a:srgbClr val="334155"/>
                </a:solidFill>
                <a:latin typeface="DM Sans"/>
                <a:ea typeface="DM Sans"/>
                <a:cs typeface="DM Sans"/>
                <a:sym typeface="DM Sans"/>
              </a:rPr>
              <a:t>Khung đánh giá không dựa vào "Giá mua ban đầu" mà dựa vào "Chi phí vòng đời" (Life-Cycle Cost). Một vật liệu đắt tiền nhưng giúp giảm thời gian dừng máy (downtime), giảm chi phí thay thế liên tục sẽ đem lại hiệu quả đầu tư vượt trội.</a:t>
            </a:r>
            <a:endParaRPr/>
          </a:p>
        </p:txBody>
      </p:sp>
      <p:sp>
        <p:nvSpPr>
          <p:cNvPr id="125" name="Google Shape;125;p16"/>
          <p:cNvSpPr txBox="1"/>
          <p:nvPr/>
        </p:nvSpPr>
        <p:spPr>
          <a:xfrm>
            <a:off x="571500" y="476250"/>
            <a:ext cx="11601450" cy="4667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B45309"/>
                </a:solidFill>
                <a:latin typeface="Merriweather"/>
                <a:ea typeface="Merriweather"/>
                <a:cs typeface="Merriweather"/>
                <a:sym typeface="Merriweather"/>
              </a:rPr>
              <a:t>Nguyên Tắc Lựa Chọn Vật Liệu</a:t>
            </a:r>
            <a:endParaRPr/>
          </a:p>
        </p:txBody>
      </p:sp>
      <p:sp>
        <p:nvSpPr>
          <p:cNvPr id="126" name="Google Shape;126;p16"/>
          <p:cNvSpPr/>
          <p:nvPr/>
        </p:nvSpPr>
        <p:spPr>
          <a:xfrm>
            <a:off x="571500" y="1066800"/>
            <a:ext cx="11049000" cy="19050"/>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AFC"/>
        </a:solidFill>
        <a:effectLst/>
      </p:bgPr>
    </p:bg>
    <p:spTree>
      <p:nvGrpSpPr>
        <p:cNvPr id="1" name="Shape 130"/>
        <p:cNvGrpSpPr/>
        <p:nvPr/>
      </p:nvGrpSpPr>
      <p:grpSpPr>
        <a:xfrm>
          <a:off x="0" y="0"/>
          <a:ext cx="0" cy="0"/>
          <a:chOff x="0" y="0"/>
          <a:chExt cx="0" cy="0"/>
        </a:xfrm>
      </p:grpSpPr>
      <p:pic>
        <p:nvPicPr>
          <p:cNvPr id="131" name="Google Shape;131;p17"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32" name="Google Shape;132;p17"/>
          <p:cNvSpPr txBox="1"/>
          <p:nvPr/>
        </p:nvSpPr>
        <p:spPr>
          <a:xfrm>
            <a:off x="760333" y="2251769"/>
            <a:ext cx="10671333" cy="7620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4800" b="1" i="0" u="none" strike="noStrike" cap="none">
                <a:solidFill>
                  <a:srgbClr val="B45309"/>
                </a:solidFill>
                <a:latin typeface="Merriweather"/>
                <a:ea typeface="Merriweather"/>
                <a:cs typeface="Merriweather"/>
                <a:sym typeface="Merriweather"/>
              </a:rPr>
              <a:t>2. Các Nhóm Vật Liệu &amp; Ứng Dụng</a:t>
            </a:r>
            <a:endParaRPr/>
          </a:p>
        </p:txBody>
      </p:sp>
      <p:sp>
        <p:nvSpPr>
          <p:cNvPr id="133" name="Google Shape;133;p17"/>
          <p:cNvSpPr/>
          <p:nvPr/>
        </p:nvSpPr>
        <p:spPr>
          <a:xfrm>
            <a:off x="5715000" y="3490019"/>
            <a:ext cx="762000" cy="38100"/>
          </a:xfrm>
          <a:prstGeom prst="rect">
            <a:avLst/>
          </a:prstGeom>
          <a:solidFill>
            <a:srgbClr val="0F17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34" name="Google Shape;134;p17"/>
          <p:cNvSpPr txBox="1"/>
          <p:nvPr/>
        </p:nvSpPr>
        <p:spPr>
          <a:xfrm>
            <a:off x="2286000" y="3813869"/>
            <a:ext cx="7620000" cy="792360"/>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1950" b="0" i="0" u="none" strike="noStrike" cap="none">
                <a:solidFill>
                  <a:srgbClr val="475569"/>
                </a:solidFill>
                <a:latin typeface="DM Sans"/>
                <a:ea typeface="DM Sans"/>
                <a:cs typeface="DM Sans"/>
                <a:sym typeface="DM Sans"/>
              </a:rPr>
              <a:t>Phân loại và định hướng ứng dụng vật liệu chịu mài mòn tiên tiến vào thực tiễn ngành mỏ.</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AFC"/>
        </a:solidFill>
        <a:effectLst/>
      </p:bgPr>
    </p:bg>
    <p:spTree>
      <p:nvGrpSpPr>
        <p:cNvPr id="1" name="Shape 138"/>
        <p:cNvGrpSpPr/>
        <p:nvPr/>
      </p:nvGrpSpPr>
      <p:grpSpPr>
        <a:xfrm>
          <a:off x="0" y="0"/>
          <a:ext cx="0" cy="0"/>
          <a:chOff x="0" y="0"/>
          <a:chExt cx="0" cy="0"/>
        </a:xfrm>
      </p:grpSpPr>
      <p:pic>
        <p:nvPicPr>
          <p:cNvPr id="139" name="Google Shape;139;p18"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40" name="Google Shape;140;p18" descr="image.png"/>
          <p:cNvPicPr preferRelativeResize="0"/>
          <p:nvPr/>
        </p:nvPicPr>
        <p:blipFill rotWithShape="1">
          <a:blip r:embed="rId4">
            <a:alphaModFix/>
          </a:blip>
          <a:srcRect/>
          <a:stretch/>
        </p:blipFill>
        <p:spPr>
          <a:xfrm>
            <a:off x="571500" y="2085975"/>
            <a:ext cx="3492549" cy="3581400"/>
          </a:xfrm>
          <a:prstGeom prst="rect">
            <a:avLst/>
          </a:prstGeom>
          <a:noFill/>
          <a:ln>
            <a:noFill/>
          </a:ln>
        </p:spPr>
      </p:pic>
      <p:pic>
        <p:nvPicPr>
          <p:cNvPr id="141" name="Google Shape;141;p18" descr="image.png"/>
          <p:cNvPicPr preferRelativeResize="0"/>
          <p:nvPr/>
        </p:nvPicPr>
        <p:blipFill rotWithShape="1">
          <a:blip r:embed="rId5">
            <a:alphaModFix/>
          </a:blip>
          <a:srcRect/>
          <a:stretch/>
        </p:blipFill>
        <p:spPr>
          <a:xfrm>
            <a:off x="4349799" y="2085975"/>
            <a:ext cx="3492549" cy="3581400"/>
          </a:xfrm>
          <a:prstGeom prst="rect">
            <a:avLst/>
          </a:prstGeom>
          <a:noFill/>
          <a:ln>
            <a:noFill/>
          </a:ln>
        </p:spPr>
      </p:pic>
      <p:pic>
        <p:nvPicPr>
          <p:cNvPr id="142" name="Google Shape;142;p18" descr="image.png"/>
          <p:cNvPicPr preferRelativeResize="0"/>
          <p:nvPr/>
        </p:nvPicPr>
        <p:blipFill rotWithShape="1">
          <a:blip r:embed="rId6">
            <a:alphaModFix/>
          </a:blip>
          <a:srcRect/>
          <a:stretch/>
        </p:blipFill>
        <p:spPr>
          <a:xfrm>
            <a:off x="8128099" y="2085975"/>
            <a:ext cx="3492549" cy="3581400"/>
          </a:xfrm>
          <a:prstGeom prst="rect">
            <a:avLst/>
          </a:prstGeom>
          <a:noFill/>
          <a:ln>
            <a:noFill/>
          </a:ln>
        </p:spPr>
      </p:pic>
      <p:sp>
        <p:nvSpPr>
          <p:cNvPr id="143" name="Google Shape;143;p18"/>
          <p:cNvSpPr txBox="1"/>
          <p:nvPr/>
        </p:nvSpPr>
        <p:spPr>
          <a:xfrm>
            <a:off x="794225" y="3314700"/>
            <a:ext cx="3047099" cy="29527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00" b="1" i="0" u="none" strike="noStrike" cap="none">
                <a:solidFill>
                  <a:srgbClr val="0F172A"/>
                </a:solidFill>
                <a:latin typeface="Merriweather"/>
                <a:ea typeface="Merriweather"/>
                <a:cs typeface="Merriweather"/>
                <a:sym typeface="Merriweather"/>
              </a:rPr>
              <a:t>Dòng Thép Hardox</a:t>
            </a:r>
            <a:endParaRPr/>
          </a:p>
        </p:txBody>
      </p:sp>
      <p:sp>
        <p:nvSpPr>
          <p:cNvPr id="144" name="Google Shape;144;p18"/>
          <p:cNvSpPr txBox="1"/>
          <p:nvPr/>
        </p:nvSpPr>
        <p:spPr>
          <a:xfrm>
            <a:off x="866775" y="3752850"/>
            <a:ext cx="2901999" cy="1524000"/>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1500" b="0" i="0" u="none" strike="noStrike" cap="none">
                <a:solidFill>
                  <a:srgbClr val="334155"/>
                </a:solidFill>
                <a:latin typeface="DM Sans"/>
                <a:ea typeface="DM Sans"/>
                <a:cs typeface="DM Sans"/>
                <a:sym typeface="DM Sans"/>
              </a:rPr>
              <a:t>Ví dụ Hardox 500 Tuf: Cực kỳ chống mài mòn và dai va đập. Ứng dụng lót máng, phễu, gầu xúc, giúp tăng tuổi thọ thiết bị cơ bản.</a:t>
            </a:r>
            <a:endParaRPr/>
          </a:p>
        </p:txBody>
      </p:sp>
      <p:sp>
        <p:nvSpPr>
          <p:cNvPr id="145" name="Google Shape;145;p18"/>
          <p:cNvSpPr txBox="1"/>
          <p:nvPr/>
        </p:nvSpPr>
        <p:spPr>
          <a:xfrm>
            <a:off x="4572524" y="3314700"/>
            <a:ext cx="3047099" cy="29527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00" b="1" i="0" u="none" strike="noStrike" cap="none">
                <a:solidFill>
                  <a:srgbClr val="0F172A"/>
                </a:solidFill>
                <a:latin typeface="Merriweather"/>
                <a:ea typeface="Merriweather"/>
                <a:cs typeface="Merriweather"/>
                <a:sym typeface="Merriweather"/>
              </a:rPr>
              <a:t>Thép Chịu Ăn Mòn</a:t>
            </a:r>
            <a:endParaRPr/>
          </a:p>
        </p:txBody>
      </p:sp>
      <p:sp>
        <p:nvSpPr>
          <p:cNvPr id="146" name="Google Shape;146;p18"/>
          <p:cNvSpPr txBox="1"/>
          <p:nvPr/>
        </p:nvSpPr>
        <p:spPr>
          <a:xfrm>
            <a:off x="4645074" y="3752850"/>
            <a:ext cx="2901999" cy="1524000"/>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1500" b="0" i="0" u="none" strike="noStrike" cap="none">
                <a:solidFill>
                  <a:srgbClr val="334155"/>
                </a:solidFill>
                <a:latin typeface="DM Sans"/>
                <a:ea typeface="DM Sans"/>
                <a:cs typeface="DM Sans"/>
                <a:sym typeface="DM Sans"/>
              </a:rPr>
              <a:t>Dòng Hardox HiAce: Đặc trị cho các môi trường ẩm ướt, mài mòn kết hợp ăn mòn hóa học (than, bùn quặng, rác thải công nghiệp).</a:t>
            </a:r>
            <a:endParaRPr/>
          </a:p>
        </p:txBody>
      </p:sp>
      <p:sp>
        <p:nvSpPr>
          <p:cNvPr id="147" name="Google Shape;147;p18"/>
          <p:cNvSpPr txBox="1"/>
          <p:nvPr/>
        </p:nvSpPr>
        <p:spPr>
          <a:xfrm>
            <a:off x="8350824" y="3314700"/>
            <a:ext cx="3047099" cy="29527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00" b="1" i="0" u="none" strike="noStrike" cap="none">
                <a:solidFill>
                  <a:srgbClr val="0F172A"/>
                </a:solidFill>
                <a:latin typeface="Merriweather"/>
                <a:ea typeface="Merriweather"/>
                <a:cs typeface="Merriweather"/>
                <a:sym typeface="Merriweather"/>
              </a:rPr>
              <a:t>Thép Perform</a:t>
            </a:r>
            <a:endParaRPr/>
          </a:p>
        </p:txBody>
      </p:sp>
      <p:sp>
        <p:nvSpPr>
          <p:cNvPr id="148" name="Google Shape;148;p18"/>
          <p:cNvSpPr txBox="1"/>
          <p:nvPr/>
        </p:nvSpPr>
        <p:spPr>
          <a:xfrm>
            <a:off x="8423374" y="3752850"/>
            <a:ext cx="2901999" cy="1219200"/>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1500" b="0" i="0" u="none" strike="noStrike" cap="none">
                <a:solidFill>
                  <a:srgbClr val="334155"/>
                </a:solidFill>
                <a:latin typeface="DM Sans"/>
                <a:ea typeface="DM Sans"/>
                <a:cs typeface="DM Sans"/>
                <a:sym typeface="DM Sans"/>
              </a:rPr>
              <a:t>Thép vi hợp kim cường độ cao. Mục tiêu: Giảm chiều dày kết cấu thùng xe tải, giảm tự trọng để tiết kiệm nhiên liệu và mòn lốp.</a:t>
            </a:r>
            <a:endParaRPr/>
          </a:p>
        </p:txBody>
      </p:sp>
      <p:pic>
        <p:nvPicPr>
          <p:cNvPr id="149" name="Google Shape;149;p18" descr="image.png"/>
          <p:cNvPicPr preferRelativeResize="0"/>
          <p:nvPr/>
        </p:nvPicPr>
        <p:blipFill rotWithShape="1">
          <a:blip r:embed="rId7">
            <a:alphaModFix/>
          </a:blip>
          <a:srcRect/>
          <a:stretch/>
        </p:blipFill>
        <p:spPr>
          <a:xfrm>
            <a:off x="2089100" y="2533650"/>
            <a:ext cx="457200" cy="457200"/>
          </a:xfrm>
          <a:prstGeom prst="rect">
            <a:avLst/>
          </a:prstGeom>
          <a:noFill/>
          <a:ln>
            <a:noFill/>
          </a:ln>
        </p:spPr>
      </p:pic>
      <p:pic>
        <p:nvPicPr>
          <p:cNvPr id="150" name="Google Shape;150;p18" descr="image.png"/>
          <p:cNvPicPr preferRelativeResize="0"/>
          <p:nvPr/>
        </p:nvPicPr>
        <p:blipFill rotWithShape="1">
          <a:blip r:embed="rId8">
            <a:alphaModFix/>
          </a:blip>
          <a:srcRect/>
          <a:stretch/>
        </p:blipFill>
        <p:spPr>
          <a:xfrm>
            <a:off x="5810250" y="2533650"/>
            <a:ext cx="571500" cy="457200"/>
          </a:xfrm>
          <a:prstGeom prst="rect">
            <a:avLst/>
          </a:prstGeom>
          <a:noFill/>
          <a:ln>
            <a:noFill/>
          </a:ln>
        </p:spPr>
      </p:pic>
      <p:pic>
        <p:nvPicPr>
          <p:cNvPr id="151" name="Google Shape;151;p18" descr="image.png"/>
          <p:cNvPicPr preferRelativeResize="0"/>
          <p:nvPr/>
        </p:nvPicPr>
        <p:blipFill rotWithShape="1">
          <a:blip r:embed="rId9">
            <a:alphaModFix/>
          </a:blip>
          <a:srcRect/>
          <a:stretch/>
        </p:blipFill>
        <p:spPr>
          <a:xfrm>
            <a:off x="9645699" y="2533650"/>
            <a:ext cx="457200" cy="457200"/>
          </a:xfrm>
          <a:prstGeom prst="rect">
            <a:avLst/>
          </a:prstGeom>
          <a:noFill/>
          <a:ln>
            <a:noFill/>
          </a:ln>
        </p:spPr>
      </p:pic>
      <p:sp>
        <p:nvSpPr>
          <p:cNvPr id="152" name="Google Shape;152;p18"/>
          <p:cNvSpPr txBox="1"/>
          <p:nvPr/>
        </p:nvSpPr>
        <p:spPr>
          <a:xfrm>
            <a:off x="571500" y="476250"/>
            <a:ext cx="11601450" cy="4667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B45309"/>
                </a:solidFill>
                <a:latin typeface="Merriweather"/>
                <a:ea typeface="Merriweather"/>
                <a:cs typeface="Merriweather"/>
                <a:sym typeface="Merriweather"/>
              </a:rPr>
              <a:t>Thép Chuyên Dụng Tấm &amp; Cường Độ Cao</a:t>
            </a:r>
            <a:endParaRPr/>
          </a:p>
        </p:txBody>
      </p:sp>
      <p:sp>
        <p:nvSpPr>
          <p:cNvPr id="153" name="Google Shape;153;p18"/>
          <p:cNvSpPr/>
          <p:nvPr/>
        </p:nvSpPr>
        <p:spPr>
          <a:xfrm>
            <a:off x="571500" y="1066800"/>
            <a:ext cx="11049000" cy="19050"/>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AFC"/>
        </a:solidFill>
        <a:effectLst/>
      </p:bgPr>
    </p:bg>
    <p:spTree>
      <p:nvGrpSpPr>
        <p:cNvPr id="1" name="Shape 157"/>
        <p:cNvGrpSpPr/>
        <p:nvPr/>
      </p:nvGrpSpPr>
      <p:grpSpPr>
        <a:xfrm>
          <a:off x="0" y="0"/>
          <a:ext cx="0" cy="0"/>
          <a:chOff x="0" y="0"/>
          <a:chExt cx="0" cy="0"/>
        </a:xfrm>
      </p:grpSpPr>
      <p:pic>
        <p:nvPicPr>
          <p:cNvPr id="158" name="Google Shape;158;p19"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59" name="Google Shape;159;p19"/>
          <p:cNvSpPr txBox="1"/>
          <p:nvPr/>
        </p:nvSpPr>
        <p:spPr>
          <a:xfrm>
            <a:off x="571500" y="571500"/>
            <a:ext cx="5550693" cy="4667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B45309"/>
                </a:solidFill>
                <a:latin typeface="Merriweather"/>
                <a:ea typeface="Merriweather"/>
                <a:cs typeface="Merriweather"/>
                <a:sym typeface="Merriweather"/>
              </a:rPr>
              <a:t>Vật Liệu Hàn Đắp &amp; Tấm Phủ</a:t>
            </a:r>
            <a:endParaRPr/>
          </a:p>
        </p:txBody>
      </p:sp>
      <p:sp>
        <p:nvSpPr>
          <p:cNvPr id="160" name="Google Shape;160;p19"/>
          <p:cNvSpPr/>
          <p:nvPr/>
        </p:nvSpPr>
        <p:spPr>
          <a:xfrm>
            <a:off x="571500" y="1162050"/>
            <a:ext cx="5286375" cy="19050"/>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61" name="Google Shape;161;p19" descr="image.png"/>
          <p:cNvPicPr preferRelativeResize="0"/>
          <p:nvPr/>
        </p:nvPicPr>
        <p:blipFill rotWithShape="1">
          <a:blip r:embed="rId4">
            <a:alphaModFix/>
          </a:blip>
          <a:srcRect/>
          <a:stretch/>
        </p:blipFill>
        <p:spPr>
          <a:xfrm>
            <a:off x="6334125" y="0"/>
            <a:ext cx="5857875" cy="6858000"/>
          </a:xfrm>
          <a:prstGeom prst="rect">
            <a:avLst/>
          </a:prstGeom>
          <a:noFill/>
          <a:ln>
            <a:noFill/>
          </a:ln>
        </p:spPr>
      </p:pic>
      <p:sp>
        <p:nvSpPr>
          <p:cNvPr id="162" name="Google Shape;162;p19"/>
          <p:cNvSpPr txBox="1"/>
          <p:nvPr/>
        </p:nvSpPr>
        <p:spPr>
          <a:xfrm>
            <a:off x="571500" y="2305050"/>
            <a:ext cx="5550693" cy="3619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50" b="1" i="0" u="none" strike="noStrike" cap="none">
                <a:solidFill>
                  <a:srgbClr val="B45309"/>
                </a:solidFill>
                <a:latin typeface="Merriweather"/>
                <a:ea typeface="Merriweather"/>
                <a:cs typeface="Merriweather"/>
                <a:sym typeface="Merriweather"/>
              </a:rPr>
              <a:t>Phục Hồi Thay Vì Thay Mới</a:t>
            </a:r>
            <a:endParaRPr/>
          </a:p>
        </p:txBody>
      </p:sp>
      <p:sp>
        <p:nvSpPr>
          <p:cNvPr id="163" name="Google Shape;163;p19"/>
          <p:cNvSpPr txBox="1"/>
          <p:nvPr/>
        </p:nvSpPr>
        <p:spPr>
          <a:xfrm>
            <a:off x="571500" y="2857500"/>
            <a:ext cx="5286375" cy="91440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a:solidFill>
                  <a:srgbClr val="334155"/>
                </a:solidFill>
                <a:latin typeface="DM Sans"/>
                <a:ea typeface="DM Sans"/>
                <a:cs typeface="DM Sans"/>
                <a:sym typeface="DM Sans"/>
              </a:rPr>
              <a:t>Với các vùng bị mài mòn cực mạnh hoặc các chi tiết quá đắt đỏ để thay mới toàn bộ, hàn đắp gia cường là giải pháp thực tiễn nhất.</a:t>
            </a:r>
            <a:endParaRPr/>
          </a:p>
        </p:txBody>
      </p:sp>
      <p:sp>
        <p:nvSpPr>
          <p:cNvPr id="164" name="Google Shape;164;p19"/>
          <p:cNvSpPr txBox="1"/>
          <p:nvPr/>
        </p:nvSpPr>
        <p:spPr>
          <a:xfrm>
            <a:off x="571500" y="4000500"/>
            <a:ext cx="5286375" cy="121920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a:solidFill>
                  <a:srgbClr val="334155"/>
                </a:solidFill>
                <a:latin typeface="DM Sans"/>
                <a:ea typeface="DM Sans"/>
                <a:cs typeface="DM Sans"/>
                <a:sym typeface="DM Sans"/>
              </a:rPr>
              <a:t>Sản phẩm tiêu biểu như Duroxite bảo đảm tính năng chống mòn tới 75% chiều dày lớp phủ. Ứng dụng hoàn hảo cho lót phễu, cửa xả, cánh gạt, ruột vít tải và phục hồi bề mặt cục bộ.</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AFC"/>
        </a:solidFill>
        <a:effectLst/>
      </p:bgPr>
    </p:bg>
    <p:spTree>
      <p:nvGrpSpPr>
        <p:cNvPr id="1" name="Shape 168"/>
        <p:cNvGrpSpPr/>
        <p:nvPr/>
      </p:nvGrpSpPr>
      <p:grpSpPr>
        <a:xfrm>
          <a:off x="0" y="0"/>
          <a:ext cx="0" cy="0"/>
          <a:chOff x="0" y="0"/>
          <a:chExt cx="0" cy="0"/>
        </a:xfrm>
      </p:grpSpPr>
      <p:pic>
        <p:nvPicPr>
          <p:cNvPr id="169" name="Google Shape;169;p20"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0" name="Google Shape;170;p20"/>
          <p:cNvSpPr txBox="1"/>
          <p:nvPr/>
        </p:nvSpPr>
        <p:spPr>
          <a:xfrm>
            <a:off x="571500" y="2990850"/>
            <a:ext cx="4886325" cy="13335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0500" b="1" i="0" u="none" strike="noStrike" cap="none">
                <a:solidFill>
                  <a:srgbClr val="B45309"/>
                </a:solidFill>
                <a:latin typeface="Merriweather"/>
                <a:ea typeface="Merriweather"/>
                <a:cs typeface="Merriweather"/>
                <a:sym typeface="Merriweather"/>
              </a:rPr>
              <a:t>4-5x</a:t>
            </a:r>
            <a:endParaRPr/>
          </a:p>
        </p:txBody>
      </p:sp>
      <p:sp>
        <p:nvSpPr>
          <p:cNvPr id="171" name="Google Shape;171;p20"/>
          <p:cNvSpPr txBox="1"/>
          <p:nvPr/>
        </p:nvSpPr>
        <p:spPr>
          <a:xfrm>
            <a:off x="571500" y="4467225"/>
            <a:ext cx="4886325" cy="29527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00" b="1" i="0" u="none" strike="noStrike" cap="none">
                <a:solidFill>
                  <a:srgbClr val="0F172A"/>
                </a:solidFill>
                <a:latin typeface="DM Sans"/>
                <a:ea typeface="DM Sans"/>
                <a:cs typeface="DM Sans"/>
                <a:sym typeface="DM Sans"/>
              </a:rPr>
              <a:t>TUỔI THỌ GIA TĂNG</a:t>
            </a:r>
            <a:endParaRPr/>
          </a:p>
        </p:txBody>
      </p:sp>
      <p:sp>
        <p:nvSpPr>
          <p:cNvPr id="172" name="Google Shape;172;p20"/>
          <p:cNvSpPr txBox="1"/>
          <p:nvPr/>
        </p:nvSpPr>
        <p:spPr>
          <a:xfrm>
            <a:off x="6334125" y="2700337"/>
            <a:ext cx="5550693" cy="2190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4" b="1" i="0" u="none" strike="noStrike" cap="none">
                <a:solidFill>
                  <a:srgbClr val="0F172A"/>
                </a:solidFill>
                <a:latin typeface="Merriweather"/>
                <a:ea typeface="Merriweather"/>
                <a:cs typeface="Merriweather"/>
                <a:sym typeface="Merriweather"/>
              </a:rPr>
              <a:t>Giải Pháp Lót Đường Ống Tiên Tiến</a:t>
            </a:r>
            <a:endParaRPr/>
          </a:p>
        </p:txBody>
      </p:sp>
      <p:sp>
        <p:nvSpPr>
          <p:cNvPr id="173" name="Google Shape;173;p20"/>
          <p:cNvSpPr txBox="1"/>
          <p:nvPr/>
        </p:nvSpPr>
        <p:spPr>
          <a:xfrm>
            <a:off x="6334125" y="2919412"/>
            <a:ext cx="5286375" cy="121920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a:solidFill>
                  <a:srgbClr val="334155"/>
                </a:solidFill>
                <a:latin typeface="DM Sans"/>
                <a:ea typeface="DM Sans"/>
                <a:cs typeface="DM Sans"/>
                <a:sym typeface="DM Sans"/>
              </a:rPr>
              <a:t>Hợp chất bê tông chịu mài mòn liên kết xi măng (KALCRET) có độ cứng tương đương 800 HV. Cấu trúc ống chống mòn bao gồm lớp vỏ thép chịu lực bên ngoài và lớp KALCRET trực tiếp chống xói mòn bên trong.</a:t>
            </a:r>
            <a:endParaRPr/>
          </a:p>
        </p:txBody>
      </p:sp>
      <p:sp>
        <p:nvSpPr>
          <p:cNvPr id="174" name="Google Shape;174;p20"/>
          <p:cNvSpPr txBox="1"/>
          <p:nvPr/>
        </p:nvSpPr>
        <p:spPr>
          <a:xfrm>
            <a:off x="6334125" y="4138612"/>
            <a:ext cx="5286375" cy="91440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a:solidFill>
                  <a:srgbClr val="334155"/>
                </a:solidFill>
                <a:latin typeface="DM Sans"/>
                <a:ea typeface="DM Sans"/>
                <a:cs typeface="DM Sans"/>
                <a:sym typeface="DM Sans"/>
              </a:rPr>
              <a:t>Đặc biệt hiệu quả cho: Đường ống tro bay, bùn quặng, cyclone, hệ thống lọc bụi tại nhà máy nhiệt điện, alumin và tuyển khoáng.</a:t>
            </a:r>
            <a:endParaRPr/>
          </a:p>
        </p:txBody>
      </p:sp>
      <p:sp>
        <p:nvSpPr>
          <p:cNvPr id="175" name="Google Shape;175;p20"/>
          <p:cNvSpPr txBox="1"/>
          <p:nvPr/>
        </p:nvSpPr>
        <p:spPr>
          <a:xfrm>
            <a:off x="571500" y="476250"/>
            <a:ext cx="11601450" cy="4667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B45309"/>
                </a:solidFill>
                <a:latin typeface="Merriweather"/>
                <a:ea typeface="Merriweather"/>
                <a:cs typeface="Merriweather"/>
                <a:sym typeface="Merriweather"/>
              </a:rPr>
              <a:t>Vật Liệu Lót Chống Xói Mòn (KALCRET)</a:t>
            </a:r>
            <a:endParaRPr/>
          </a:p>
        </p:txBody>
      </p:sp>
      <p:sp>
        <p:nvSpPr>
          <p:cNvPr id="176" name="Google Shape;176;p20"/>
          <p:cNvSpPr/>
          <p:nvPr/>
        </p:nvSpPr>
        <p:spPr>
          <a:xfrm>
            <a:off x="571500" y="1066800"/>
            <a:ext cx="11049000" cy="19050"/>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AFC"/>
        </a:solidFill>
        <a:effectLst/>
      </p:bgPr>
    </p:bg>
    <p:spTree>
      <p:nvGrpSpPr>
        <p:cNvPr id="1" name="Shape 180"/>
        <p:cNvGrpSpPr/>
        <p:nvPr/>
      </p:nvGrpSpPr>
      <p:grpSpPr>
        <a:xfrm>
          <a:off x="0" y="0"/>
          <a:ext cx="0" cy="0"/>
          <a:chOff x="0" y="0"/>
          <a:chExt cx="0" cy="0"/>
        </a:xfrm>
      </p:grpSpPr>
      <p:pic>
        <p:nvPicPr>
          <p:cNvPr id="181" name="Google Shape;181;p21"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82" name="Google Shape;182;p21" descr="image.png"/>
          <p:cNvPicPr preferRelativeResize="0"/>
          <p:nvPr/>
        </p:nvPicPr>
        <p:blipFill rotWithShape="1">
          <a:blip r:embed="rId4">
            <a:alphaModFix/>
          </a:blip>
          <a:srcRect/>
          <a:stretch/>
        </p:blipFill>
        <p:spPr>
          <a:xfrm>
            <a:off x="6334125" y="2080021"/>
            <a:ext cx="5286375" cy="3810000"/>
          </a:xfrm>
          <a:prstGeom prst="rect">
            <a:avLst/>
          </a:prstGeom>
          <a:noFill/>
          <a:ln>
            <a:noFill/>
          </a:ln>
        </p:spPr>
      </p:pic>
      <p:sp>
        <p:nvSpPr>
          <p:cNvPr id="183" name="Google Shape;183;p21"/>
          <p:cNvSpPr txBox="1"/>
          <p:nvPr/>
        </p:nvSpPr>
        <p:spPr>
          <a:xfrm>
            <a:off x="952500" y="1371600"/>
            <a:ext cx="4905375" cy="992385"/>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1" i="0" u="none" strike="noStrike" cap="none">
                <a:solidFill>
                  <a:srgbClr val="0F172A"/>
                </a:solidFill>
                <a:latin typeface="DM Sans"/>
                <a:ea typeface="DM Sans"/>
                <a:cs typeface="DM Sans"/>
                <a:sym typeface="DM Sans"/>
              </a:rPr>
              <a:t>Cấu trúc vật liệu:</a:t>
            </a:r>
            <a:r>
              <a:rPr lang="en-US" sz="1500" b="0" i="0" u="none" strike="noStrike" cap="none">
                <a:solidFill>
                  <a:srgbClr val="334155"/>
                </a:solidFill>
                <a:latin typeface="DM Sans"/>
                <a:ea typeface="DM Sans"/>
                <a:cs typeface="DM Sans"/>
                <a:sym typeface="DM Sans"/>
              </a:rPr>
              <a:t> Kết hợp nền kim loại có độ dai cao với các pha hạt gia cường siêu cứng như TiC, WC, SiC.</a:t>
            </a:r>
            <a:endParaRPr/>
          </a:p>
        </p:txBody>
      </p:sp>
      <p:sp>
        <p:nvSpPr>
          <p:cNvPr id="184" name="Google Shape;184;p21"/>
          <p:cNvSpPr txBox="1"/>
          <p:nvPr/>
        </p:nvSpPr>
        <p:spPr>
          <a:xfrm>
            <a:off x="952500" y="2602110"/>
            <a:ext cx="4905375" cy="1297185"/>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1" i="0" u="none" strike="noStrike" cap="none">
                <a:solidFill>
                  <a:srgbClr val="0F172A"/>
                </a:solidFill>
                <a:latin typeface="DM Sans"/>
                <a:ea typeface="DM Sans"/>
                <a:cs typeface="DM Sans"/>
                <a:sym typeface="DM Sans"/>
              </a:rPr>
              <a:t>Bài toán giải quyết:</a:t>
            </a:r>
            <a:r>
              <a:rPr lang="en-US" sz="1500" b="0" i="0" u="none" strike="noStrike" cap="none">
                <a:solidFill>
                  <a:srgbClr val="334155"/>
                </a:solidFill>
                <a:latin typeface="DM Sans"/>
                <a:ea typeface="DM Sans"/>
                <a:cs typeface="DM Sans"/>
                <a:sym typeface="DM Sans"/>
              </a:rPr>
              <a:t> Các chi tiết vừa phải chịu va đập mạnh, vừa chịu mài mòn khốc liệt mà thép thông thường dễ bị vỡ hoặc mòn nhanh.</a:t>
            </a:r>
            <a:endParaRPr/>
          </a:p>
        </p:txBody>
      </p:sp>
      <p:sp>
        <p:nvSpPr>
          <p:cNvPr id="185" name="Google Shape;185;p21"/>
          <p:cNvSpPr txBox="1"/>
          <p:nvPr/>
        </p:nvSpPr>
        <p:spPr>
          <a:xfrm>
            <a:off x="952500" y="4137421"/>
            <a:ext cx="4905375" cy="992385"/>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1" i="0" u="none" strike="noStrike" cap="none">
                <a:solidFill>
                  <a:srgbClr val="0F172A"/>
                </a:solidFill>
                <a:latin typeface="DM Sans"/>
                <a:ea typeface="DM Sans"/>
                <a:cs typeface="DM Sans"/>
                <a:sym typeface="DM Sans"/>
              </a:rPr>
              <a:t>Ứng dụng cục bộ:</a:t>
            </a:r>
            <a:r>
              <a:rPr lang="en-US" sz="1500" b="0" i="0" u="none" strike="noStrike" cap="none">
                <a:solidFill>
                  <a:srgbClr val="334155"/>
                </a:solidFill>
                <a:latin typeface="DM Sans"/>
                <a:ea typeface="DM Sans"/>
                <a:cs typeface="DM Sans"/>
                <a:sym typeface="DM Sans"/>
              </a:rPr>
              <a:t> Đúc/Gia cường vào các phần mũi nhọn làm việc trực tiếp: Búa nghiền, má nghiền, hàm nghiền, răng gầu xúc.</a:t>
            </a:r>
            <a:endParaRPr/>
          </a:p>
        </p:txBody>
      </p:sp>
      <p:sp>
        <p:nvSpPr>
          <p:cNvPr id="186" name="Google Shape;186;p21"/>
          <p:cNvSpPr txBox="1"/>
          <p:nvPr/>
        </p:nvSpPr>
        <p:spPr>
          <a:xfrm>
            <a:off x="952500" y="5367932"/>
            <a:ext cx="4905375" cy="992385"/>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1" i="0" u="none" strike="noStrike" cap="none">
                <a:solidFill>
                  <a:srgbClr val="0F172A"/>
                </a:solidFill>
                <a:latin typeface="DM Sans"/>
                <a:ea typeface="DM Sans"/>
                <a:cs typeface="DM Sans"/>
                <a:sym typeface="DM Sans"/>
              </a:rPr>
              <a:t>Thách thức:</a:t>
            </a:r>
            <a:r>
              <a:rPr lang="en-US" sz="1500" b="0" i="0" u="none" strike="noStrike" cap="none">
                <a:solidFill>
                  <a:srgbClr val="334155"/>
                </a:solidFill>
                <a:latin typeface="DM Sans"/>
                <a:ea typeface="DM Sans"/>
                <a:cs typeface="DM Sans"/>
                <a:sym typeface="DM Sans"/>
              </a:rPr>
              <a:t> Cần kiểm soát tốt công nghệ chế tạo để hạt cứng phân bố đều, không làm giòn nền kim loại.</a:t>
            </a:r>
            <a:endParaRPr/>
          </a:p>
        </p:txBody>
      </p:sp>
      <p:pic>
        <p:nvPicPr>
          <p:cNvPr id="187" name="Google Shape;187;p21" descr="image.png"/>
          <p:cNvPicPr preferRelativeResize="0"/>
          <p:nvPr/>
        </p:nvPicPr>
        <p:blipFill rotWithShape="1">
          <a:blip r:embed="rId5">
            <a:alphaModFix/>
          </a:blip>
          <a:srcRect/>
          <a:stretch/>
        </p:blipFill>
        <p:spPr>
          <a:xfrm>
            <a:off x="6334125" y="2080021"/>
            <a:ext cx="5286375" cy="400050"/>
          </a:xfrm>
          <a:prstGeom prst="rect">
            <a:avLst/>
          </a:prstGeom>
          <a:noFill/>
          <a:ln>
            <a:noFill/>
          </a:ln>
        </p:spPr>
      </p:pic>
      <p:sp>
        <p:nvSpPr>
          <p:cNvPr id="188" name="Google Shape;188;p21"/>
          <p:cNvSpPr txBox="1"/>
          <p:nvPr/>
        </p:nvSpPr>
        <p:spPr>
          <a:xfrm>
            <a:off x="571500" y="476250"/>
            <a:ext cx="11601450" cy="4667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B45309"/>
                </a:solidFill>
                <a:latin typeface="Merriweather"/>
                <a:ea typeface="Merriweather"/>
                <a:cs typeface="Merriweather"/>
                <a:sym typeface="Merriweather"/>
              </a:rPr>
              <a:t>Composite Kim Loại Cốt Hạt Cứng</a:t>
            </a:r>
            <a:endParaRPr/>
          </a:p>
        </p:txBody>
      </p:sp>
      <p:sp>
        <p:nvSpPr>
          <p:cNvPr id="189" name="Google Shape;189;p21"/>
          <p:cNvSpPr/>
          <p:nvPr/>
        </p:nvSpPr>
        <p:spPr>
          <a:xfrm>
            <a:off x="571500" y="1066800"/>
            <a:ext cx="11049000" cy="19050"/>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90" name="Google Shape;190;p21" descr="image.png"/>
          <p:cNvPicPr preferRelativeResize="0"/>
          <p:nvPr/>
        </p:nvPicPr>
        <p:blipFill rotWithShape="1">
          <a:blip r:embed="rId6">
            <a:alphaModFix/>
          </a:blip>
          <a:srcRect/>
          <a:stretch/>
        </p:blipFill>
        <p:spPr>
          <a:xfrm>
            <a:off x="571500" y="1390650"/>
            <a:ext cx="190500" cy="200025"/>
          </a:xfrm>
          <a:prstGeom prst="rect">
            <a:avLst/>
          </a:prstGeom>
          <a:noFill/>
          <a:ln>
            <a:noFill/>
          </a:ln>
        </p:spPr>
      </p:pic>
      <p:pic>
        <p:nvPicPr>
          <p:cNvPr id="191" name="Google Shape;191;p21" descr="image.png"/>
          <p:cNvPicPr preferRelativeResize="0"/>
          <p:nvPr/>
        </p:nvPicPr>
        <p:blipFill rotWithShape="1">
          <a:blip r:embed="rId6">
            <a:alphaModFix/>
          </a:blip>
          <a:srcRect/>
          <a:stretch/>
        </p:blipFill>
        <p:spPr>
          <a:xfrm>
            <a:off x="571500" y="2621160"/>
            <a:ext cx="190500" cy="200025"/>
          </a:xfrm>
          <a:prstGeom prst="rect">
            <a:avLst/>
          </a:prstGeom>
          <a:noFill/>
          <a:ln>
            <a:noFill/>
          </a:ln>
        </p:spPr>
      </p:pic>
      <p:pic>
        <p:nvPicPr>
          <p:cNvPr id="192" name="Google Shape;192;p21" descr="image.png"/>
          <p:cNvPicPr preferRelativeResize="0"/>
          <p:nvPr/>
        </p:nvPicPr>
        <p:blipFill rotWithShape="1">
          <a:blip r:embed="rId6">
            <a:alphaModFix/>
          </a:blip>
          <a:srcRect/>
          <a:stretch/>
        </p:blipFill>
        <p:spPr>
          <a:xfrm>
            <a:off x="571500" y="4156471"/>
            <a:ext cx="190500" cy="200025"/>
          </a:xfrm>
          <a:prstGeom prst="rect">
            <a:avLst/>
          </a:prstGeom>
          <a:noFill/>
          <a:ln>
            <a:noFill/>
          </a:ln>
        </p:spPr>
      </p:pic>
      <p:pic>
        <p:nvPicPr>
          <p:cNvPr id="193" name="Google Shape;193;p21" descr="image.png"/>
          <p:cNvPicPr preferRelativeResize="0"/>
          <p:nvPr/>
        </p:nvPicPr>
        <p:blipFill rotWithShape="1">
          <a:blip r:embed="rId6">
            <a:alphaModFix/>
          </a:blip>
          <a:srcRect/>
          <a:stretch/>
        </p:blipFill>
        <p:spPr>
          <a:xfrm>
            <a:off x="571500" y="5386982"/>
            <a:ext cx="190500" cy="2000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1121</Words>
  <Application>Microsoft Office PowerPoint</Application>
  <PresentationFormat>Widescreen</PresentationFormat>
  <Paragraphs>66</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Merriweather</vt:lpstr>
      <vt:lpstr>Arial</vt:lpstr>
      <vt:lpstr>DM Sans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P5 KHCN</cp:lastModifiedBy>
  <cp:revision>3</cp:revision>
  <dcterms:modified xsi:type="dcterms:W3CDTF">2026-06-09T02:57:05Z</dcterms:modified>
</cp:coreProperties>
</file>